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313" r:id="rId2"/>
    <p:sldId id="414" r:id="rId3"/>
    <p:sldId id="425" r:id="rId4"/>
    <p:sldId id="426" r:id="rId5"/>
    <p:sldId id="423" r:id="rId6"/>
    <p:sldId id="415" r:id="rId7"/>
    <p:sldId id="796" r:id="rId8"/>
    <p:sldId id="406" r:id="rId9"/>
    <p:sldId id="416" r:id="rId10"/>
    <p:sldId id="783" r:id="rId11"/>
    <p:sldId id="822" r:id="rId12"/>
    <p:sldId id="839" r:id="rId13"/>
    <p:sldId id="838" r:id="rId14"/>
    <p:sldId id="837" r:id="rId15"/>
    <p:sldId id="836" r:id="rId16"/>
    <p:sldId id="835" r:id="rId17"/>
    <p:sldId id="834" r:id="rId18"/>
    <p:sldId id="833" r:id="rId19"/>
    <p:sldId id="832" r:id="rId20"/>
    <p:sldId id="840" r:id="rId21"/>
    <p:sldId id="823" r:id="rId22"/>
    <p:sldId id="786" r:id="rId23"/>
    <p:sldId id="417" r:id="rId24"/>
    <p:sldId id="781" r:id="rId25"/>
    <p:sldId id="778" r:id="rId26"/>
    <p:sldId id="789" r:id="rId27"/>
    <p:sldId id="787" r:id="rId28"/>
    <p:sldId id="790" r:id="rId29"/>
    <p:sldId id="7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C"/>
    <a:srgbClr val="009ADE"/>
    <a:srgbClr val="DDEFF9"/>
    <a:srgbClr val="C9DDF3"/>
    <a:srgbClr val="79B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4" autoAdjust="0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1200" y="208"/>
      </p:cViewPr>
      <p:guideLst/>
    </p:cSldViewPr>
  </p:slideViewPr>
  <p:outlineViewPr>
    <p:cViewPr>
      <p:scale>
        <a:sx n="33" d="100"/>
        <a:sy n="33" d="100"/>
      </p:scale>
      <p:origin x="0" y="-249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25686-C135-714D-ADAE-A031C4BC0204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5B747-18E9-E746-A276-B387773C2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7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6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7776A-EAB5-4C10-A04C-DD148686D96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40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2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6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91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43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12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7776A-EAB5-4C10-A04C-DD148686D9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491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21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13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7776A-EAB5-4C10-A04C-DD148686D96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1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0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263B6D-8996-474F-BAA8-575C05E666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31A47E6-021F-C944-BAE1-D55D61F608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16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E0C0D0-CCE0-8E4F-A363-BB316DFA39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3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9FB247-3197-0943-93E9-189420DE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51DC5B-DFE6-E242-ACD8-A305694C9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84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EB4C6A-ABE1-CC43-80D7-96BB3E6B0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AD15AB5-9F8B-CF48-0A1A-FEDEE943A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EB4C6A-ABE1-CC43-80D7-96BB3E6B0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72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39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918AED1-D52B-B843-8422-E6CDCCEE0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5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4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345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with pattern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D99E1C-D74E-374D-8800-FB673CA41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63736"/>
            <a:ext cx="12192000" cy="6730528"/>
          </a:xfrm>
          <a:prstGeom prst="rect">
            <a:avLst/>
          </a:prstGeom>
          <a:solidFill>
            <a:srgbClr val="00208A">
              <a:alpha val="0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5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4238786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61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4238786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58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846372"/>
            <a:ext cx="9700351" cy="2743200"/>
          </a:xfrm>
        </p:spPr>
        <p:txBody>
          <a:bodyPr anchor="t" anchorCtr="0">
            <a:normAutofit/>
          </a:bodyPr>
          <a:lstStyle>
            <a:lvl1pPr marL="228600" indent="-228600">
              <a:defRPr sz="4000">
                <a:solidFill>
                  <a:srgbClr val="009ADE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734772"/>
            <a:ext cx="9700351" cy="7604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09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_navy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9590"/>
            <a:ext cx="9700351" cy="219810"/>
          </a:xfrm>
        </p:spPr>
        <p:txBody>
          <a:bodyPr anchor="t" anchorCtr="0">
            <a:normAutofit/>
          </a:bodyPr>
          <a:lstStyle>
            <a:lvl1pPr marL="0" indent="0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74800"/>
            <a:ext cx="9700351" cy="3920385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000" b="0" i="0">
                <a:solidFill>
                  <a:srgbClr val="009A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6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229051"/>
            <a:ext cx="7020558" cy="760413"/>
          </a:xfrm>
        </p:spPr>
        <p:txBody>
          <a:bodyPr/>
          <a:lstStyle>
            <a:lvl1pPr marL="0" indent="0">
              <a:buNone/>
              <a:defRPr b="1" i="0">
                <a:solidFill>
                  <a:srgbClr val="0020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5" y="6000906"/>
            <a:ext cx="1828792" cy="55681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9DD4EE67-57B6-3E41-9A9B-D3C3BD8E5C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0800" y="1551943"/>
            <a:ext cx="3973999" cy="347724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A67AD6-D8C7-B74A-B8D9-C0B4BE696ED5}"/>
              </a:ext>
            </a:extLst>
          </p:cNvPr>
          <p:cNvSpPr txBox="1">
            <a:spLocks/>
          </p:cNvSpPr>
          <p:nvPr userDrawn="1"/>
        </p:nvSpPr>
        <p:spPr>
          <a:xfrm>
            <a:off x="457201" y="1139590"/>
            <a:ext cx="7305040" cy="2198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205C"/>
                </a:solidFill>
              </a:rPr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CB5F0B-02BD-614A-851C-63011963E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1574801"/>
            <a:ext cx="7020559" cy="2654250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000" b="0" i="0">
                <a:solidFill>
                  <a:srgbClr val="0020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0107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277600" cy="3884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EDB005-A3A8-244D-9176-D7DF06EAD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0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563877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EDB005-A3A8-244D-9176-D7DF06EAD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E6E48B-14B1-A34F-BE35-F35F8B605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8F898B1A-280F-FE45-8D41-1CB270410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30F77ACD-9F22-9B44-AE97-B98CCD01BE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24E5827-DC51-2E44-A3BF-A892FE8FADC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26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FF5458C-BD2E-A546-9365-90B8F7ADAED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07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1128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7467600" cy="3884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92FD39-3BDA-A44D-BDE3-A5569FD6A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7200" y="1828801"/>
            <a:ext cx="3657600" cy="4343400"/>
          </a:xfrm>
          <a:solidFill>
            <a:srgbClr val="DDEFF9"/>
          </a:solidFill>
        </p:spPr>
        <p:txBody>
          <a:bodyPr lIns="182880" tIns="182880" rIns="182880" bIns="182880">
            <a:normAutofit/>
          </a:bodyPr>
          <a:lstStyle>
            <a:lvl1pPr marL="0" indent="0">
              <a:buNone/>
              <a:defRPr sz="2000">
                <a:solidFill>
                  <a:srgbClr val="00205C"/>
                </a:solidFill>
              </a:defRPr>
            </a:lvl1pPr>
            <a:lvl2pPr marL="457200" indent="0">
              <a:buNone/>
              <a:defRPr sz="2000">
                <a:solidFill>
                  <a:srgbClr val="00205C"/>
                </a:solidFill>
              </a:defRPr>
            </a:lvl2pPr>
            <a:lvl3pPr marL="914400" indent="0">
              <a:buNone/>
              <a:defRPr sz="2000">
                <a:solidFill>
                  <a:srgbClr val="00205C"/>
                </a:solidFill>
              </a:defRPr>
            </a:lvl3pPr>
            <a:lvl4pPr marL="1371600" indent="0">
              <a:buNone/>
              <a:defRPr sz="2000">
                <a:solidFill>
                  <a:srgbClr val="00205C"/>
                </a:solidFill>
              </a:defRPr>
            </a:lvl4pPr>
            <a:lvl5pPr marL="1828800" indent="0">
              <a:buNone/>
              <a:defRPr sz="2000">
                <a:solidFill>
                  <a:srgbClr val="0020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7C92E-FD76-CA4F-9DDF-75EE90F0F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50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116F-33D4-214F-8363-39814075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AB01D-7345-234E-A3DA-20878B80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F8493-D439-A54B-B38D-F16C729E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D24C2A-6EDC-0343-99A8-1F88C30FEDB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07DB3F-88D4-4949-9C4B-3D78CB2090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98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116F-33D4-214F-8363-39814075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AB01D-7345-234E-A3DA-20878B80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F8493-D439-A54B-B38D-F16C729E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D24C2A-6EDC-0343-99A8-1F88C30FEDB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07DB3F-88D4-4949-9C4B-3D78CB2090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3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+ blue log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9A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95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ligh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45720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4572000" cy="3884295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0172" y="6404128"/>
            <a:ext cx="5154592" cy="320675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0D277E7-B8AB-6149-A9B0-222EC5A51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93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1"/>
            <a:ext cx="5486398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3" y="2517751"/>
            <a:ext cx="5486400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5486399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1828800"/>
            <a:ext cx="5494112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883BC-ECF6-C547-8C20-CE0694CA2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51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 long_l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1"/>
            <a:ext cx="5486398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3" y="2517751"/>
            <a:ext cx="5486400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5486399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1828800"/>
            <a:ext cx="5494112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0D91A6-1DEF-C742-BB2B-4F0CE8BD1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5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7F70BE-CB24-3442-8592-A6FFA4981F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6903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749FC0E-0F2F-094B-8C94-48717D7C34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6903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D1EB86-22C0-554C-8156-5D3F5DE4713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6985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67BFE9-FA82-8A47-87CA-56246F893F1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06985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CFAF92-E612-AE40-ABFE-2A513B425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6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hree columns_l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7F70BE-CB24-3442-8592-A6FFA4981F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6903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749FC0E-0F2F-094B-8C94-48717D7C34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6903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D1EB86-22C0-554C-8156-5D3F5DE4713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6985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67BFE9-FA82-8A47-87CA-56246F893F1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06985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AF795-8C85-814F-914D-9EBE0519A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99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 Tw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4071396"/>
            <a:ext cx="5486400" cy="1689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5352" y="4050792"/>
            <a:ext cx="5486400" cy="17058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2998280"/>
            <a:ext cx="5486399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2998280"/>
            <a:ext cx="5494112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318E81-63F9-2444-AF93-3EF243AFF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393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 Thre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38C7-E24F-E84A-8A79-2D89619A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638800" cy="11345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E4183-96D7-744D-8DFD-4B5CF171B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4051583"/>
            <a:ext cx="3657600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1CDE4-68A4-444E-A1DB-6DB20F3DB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76222" y="4051583"/>
            <a:ext cx="3648578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AD4A73-8602-F84A-9C68-0647084B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68175-0DD6-164B-8823-0BB395D9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81021D4-D0CA-9643-B255-9450B2B400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61767" y="4051583"/>
            <a:ext cx="3648578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8C0A84-F996-E447-B5A6-E7580AB0159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267200" y="3388291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3D59E60-2BBC-8D47-BE05-D1C3EE75C4F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57200" y="3408116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B6BFF59-A5AB-774C-ABAB-C052FE11D8A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077200" y="3408116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CC6A7D-F186-344A-AFAE-1F4FB8A6C3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54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8E279F-2BBA-1D44-B270-AA9874F04DB2}"/>
              </a:ext>
            </a:extLst>
          </p:cNvPr>
          <p:cNvSpPr/>
          <p:nvPr userDrawn="1"/>
        </p:nvSpPr>
        <p:spPr>
          <a:xfrm>
            <a:off x="4259484" y="0"/>
            <a:ext cx="7932516" cy="6858000"/>
          </a:xfrm>
          <a:prstGeom prst="rect">
            <a:avLst/>
          </a:prstGeom>
          <a:solidFill>
            <a:srgbClr val="DDE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85297-9C41-6C4E-8A84-CACB4201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35" y="685800"/>
            <a:ext cx="3335388" cy="839788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7C06-6CF8-2F41-BC67-54F13BB0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0C6F6-8639-BE4B-BAD3-FFDBE2781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1"/>
            <a:ext cx="3335388" cy="395223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588A5-7D85-6341-A58F-B4539B46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08247-7496-3348-B3C4-9BDDB676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8B88C-5FF6-8C4C-B269-E15964BDCE0D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8623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5724E3-FDE3-2149-BB91-FE058CAA94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81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7DDD-7B22-4B4B-AF9B-229B49A9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3337560" cy="857150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10153-3787-EA4E-BC67-F986AEE88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67200" y="0"/>
            <a:ext cx="792480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C8B99-BBF3-CC4A-B7FE-B1509248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0"/>
            <a:ext cx="3337560" cy="3881120"/>
          </a:xfrm>
        </p:spPr>
        <p:txBody>
          <a:bodyPr>
            <a:normAutofit/>
          </a:bodyPr>
          <a:lstStyle>
            <a:lvl1pPr marL="285750" indent="-285750">
              <a:spcBef>
                <a:spcPts val="1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E8777-C4EC-044C-BE17-A6F640B9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1B503-85CA-F24C-915F-EDB0C031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472D18-BE55-9E45-89BD-2847F7014DC6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756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2992776-3670-F24B-B4C8-03460D5C00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1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7DDD-7B22-4B4B-AF9B-229B49A9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3337560" cy="857150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10153-3787-EA4E-BC67-F986AEE88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67200" y="0"/>
            <a:ext cx="792480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C8B99-BBF3-CC4A-B7FE-B1509248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0"/>
            <a:ext cx="3337560" cy="388112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E8777-C4EC-044C-BE17-A6F640B9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1B503-85CA-F24C-915F-EDB0C031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472D18-BE55-9E45-89BD-2847F7014DC6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756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484C8C0-9FE5-7B48-A8C7-062291516A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light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C07BE4-5AF9-FF47-B682-ABA70C1652CA}"/>
              </a:ext>
            </a:extLst>
          </p:cNvPr>
          <p:cNvSpPr/>
          <p:nvPr userDrawn="1"/>
        </p:nvSpPr>
        <p:spPr>
          <a:xfrm>
            <a:off x="0" y="0"/>
            <a:ext cx="12192000" cy="5347504"/>
          </a:xfrm>
          <a:prstGeom prst="rect">
            <a:avLst/>
          </a:prstGeom>
          <a:solidFill>
            <a:srgbClr val="DDE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20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07A3732-E7A9-B344-8DAE-D56547DA5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94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page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5638800" cy="1325499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429000"/>
            <a:ext cx="5638800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2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navy+blu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AFBD7E-873F-FC49-A840-08A744808D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navy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F07AB91-D215-9B41-9808-46FFB4D27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_navy with bullets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799"/>
            <a:ext cx="5638800" cy="307586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7084" y="685800"/>
            <a:ext cx="3817716" cy="54609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586040-0D3B-0A43-AF9D-DF0628A08055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A501AEF-ABA1-5B46-9DF6-FA16A49F32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3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igh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1B0992-9F08-4D46-9772-C6DCA591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1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ight blue+imag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58AE12E-C068-CD44-A709-794E11A2B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9499" y="-51762"/>
            <a:ext cx="11102500" cy="690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721B3-1393-424A-8F5B-131AC86253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342D1-2D03-6345-A214-DB5C9B4F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F734F-57A1-F647-8BF4-103A6F49A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46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4B8F-6FB1-E142-BB39-118BD2282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00172" y="6397384"/>
            <a:ext cx="5154592" cy="32409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056B-352D-9345-9A93-0EC73276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4764" y="6397384"/>
            <a:ext cx="380035" cy="3206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7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49" r:id="rId4"/>
    <p:sldLayoutId id="2147483658" r:id="rId5"/>
    <p:sldLayoutId id="2147483667" r:id="rId6"/>
    <p:sldLayoutId id="2147483660" r:id="rId7"/>
    <p:sldLayoutId id="2147483662" r:id="rId8"/>
    <p:sldLayoutId id="2147483673" r:id="rId9"/>
    <p:sldLayoutId id="2147483669" r:id="rId10"/>
    <p:sldLayoutId id="2147483670" r:id="rId11"/>
    <p:sldLayoutId id="2147483671" r:id="rId12"/>
    <p:sldLayoutId id="2147483678" r:id="rId13"/>
    <p:sldLayoutId id="2147483681" r:id="rId14"/>
    <p:sldLayoutId id="2147483687" r:id="rId15"/>
    <p:sldLayoutId id="2147483688" r:id="rId16"/>
    <p:sldLayoutId id="2147483680" r:id="rId17"/>
    <p:sldLayoutId id="2147483679" r:id="rId18"/>
    <p:sldLayoutId id="2147483689" r:id="rId19"/>
    <p:sldLayoutId id="2147483694" r:id="rId20"/>
    <p:sldLayoutId id="2147483695" r:id="rId21"/>
    <p:sldLayoutId id="2147483677" r:id="rId22"/>
    <p:sldLayoutId id="2147483692" r:id="rId23"/>
    <p:sldLayoutId id="2147483693" r:id="rId24"/>
    <p:sldLayoutId id="2147483650" r:id="rId25"/>
    <p:sldLayoutId id="2147483690" r:id="rId26"/>
    <p:sldLayoutId id="2147483676" r:id="rId27"/>
    <p:sldLayoutId id="2147483654" r:id="rId28"/>
    <p:sldLayoutId id="2147483691" r:id="rId29"/>
    <p:sldLayoutId id="2147483666" r:id="rId30"/>
    <p:sldLayoutId id="2147483674" r:id="rId31"/>
    <p:sldLayoutId id="2147483683" r:id="rId32"/>
    <p:sldLayoutId id="2147483675" r:id="rId33"/>
    <p:sldLayoutId id="2147483684" r:id="rId34"/>
    <p:sldLayoutId id="2147483652" r:id="rId35"/>
    <p:sldLayoutId id="2147483653" r:id="rId36"/>
    <p:sldLayoutId id="2147483656" r:id="rId37"/>
    <p:sldLayoutId id="2147483657" r:id="rId38"/>
    <p:sldLayoutId id="2147483685" r:id="rId39"/>
    <p:sldLayoutId id="2147483686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7392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orient="horz" pos="4032">
          <p15:clr>
            <a:srgbClr val="F26B43"/>
          </p15:clr>
        </p15:guide>
        <p15:guide id="8" orient="horz" pos="432">
          <p15:clr>
            <a:srgbClr val="F26B43"/>
          </p15:clr>
        </p15:guide>
        <p15:guide id="9" pos="2592">
          <p15:clr>
            <a:srgbClr val="F26B43"/>
          </p15:clr>
        </p15:guide>
        <p15:guide id="10" pos="2688">
          <p15:clr>
            <a:srgbClr val="F26B43"/>
          </p15:clr>
        </p15:guide>
        <p15:guide id="11" pos="4992">
          <p15:clr>
            <a:srgbClr val="F26B43"/>
          </p15:clr>
        </p15:guide>
        <p15:guide id="12" pos="5088">
          <p15:clr>
            <a:srgbClr val="F26B43"/>
          </p15:clr>
        </p15:guide>
        <p15:guide id="13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3A7EEB-49E1-B4AB-9125-569C74D061F6}"/>
              </a:ext>
            </a:extLst>
          </p:cNvPr>
          <p:cNvSpPr txBox="1">
            <a:spLocks/>
          </p:cNvSpPr>
          <p:nvPr/>
        </p:nvSpPr>
        <p:spPr>
          <a:xfrm>
            <a:off x="457199" y="685419"/>
            <a:ext cx="11277602" cy="28834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Source Sans Pro" panose="020B0503030403020204" pitchFamily="34" charset="0"/>
              </a:rPr>
              <a:t>Subnational tailoring of malaria interventions and strategies</a:t>
            </a:r>
          </a:p>
          <a:p>
            <a:endParaRPr lang="en-US" sz="4000">
              <a:latin typeface="Source Sans Pro" panose="020B0503030403020204" pitchFamily="34" charset="0"/>
            </a:endParaRPr>
          </a:p>
          <a:p>
            <a:r>
              <a:rPr lang="en-US" sz="4000">
                <a:latin typeface="Source Sans Pro" panose="020B0503030403020204" pitchFamily="34" charset="0"/>
              </a:rPr>
              <a:t>São Tomé e Principe </a:t>
            </a:r>
          </a:p>
          <a:p>
            <a:r>
              <a:rPr lang="en-US" sz="4000">
                <a:latin typeface="Source Sans Pro" panose="020B0503030403020204" pitchFamily="34" charset="0"/>
              </a:rPr>
              <a:t>October 2023</a:t>
            </a:r>
            <a:endParaRPr lang="en-GB" sz="4000">
              <a:latin typeface="Source Sans Pro" panose="020B0503030403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4891A9B-783D-0B38-01CF-FEAE69B01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492487"/>
            <a:ext cx="9157317" cy="977135"/>
          </a:xfrm>
        </p:spPr>
        <p:txBody>
          <a:bodyPr>
            <a:normAutofit/>
          </a:bodyPr>
          <a:lstStyle/>
          <a:p>
            <a:r>
              <a:rPr lang="en-GB"/>
              <a:t>Strategic Information and Response Unit</a:t>
            </a:r>
          </a:p>
          <a:p>
            <a:r>
              <a:rPr lang="en-GB"/>
              <a:t>Global Malaria Program</a:t>
            </a:r>
          </a:p>
        </p:txBody>
      </p:sp>
    </p:spTree>
    <p:extLst>
      <p:ext uri="{BB962C8B-B14F-4D97-AF65-F5344CB8AC3E}">
        <p14:creationId xmlns:p14="http://schemas.microsoft.com/office/powerpoint/2010/main" val="1128464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ED654-36EC-4EA5-0FB2-B2B183F7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DCCCC-B1E2-B278-176A-C4E8A224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93336-7662-5F2E-2FC9-367C6B96DC6D}"/>
              </a:ext>
            </a:extLst>
          </p:cNvPr>
          <p:cNvSpPr txBox="1"/>
          <p:nvPr/>
        </p:nvSpPr>
        <p:spPr>
          <a:xfrm>
            <a:off x="457200" y="1790028"/>
            <a:ext cx="3790950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>
                <a:solidFill>
                  <a:schemeClr val="accent3"/>
                </a:solidFill>
                <a:latin typeface="Source Sans Pro" panose="020B0503030403020204" pitchFamily="34" charset="0"/>
              </a:rPr>
              <a:t>D</a:t>
            </a:r>
            <a:r>
              <a:rPr lang="en-CN">
                <a:solidFill>
                  <a:schemeClr val="accent3"/>
                </a:solidFill>
                <a:latin typeface="Source Sans Pro" panose="020B0503030403020204" pitchFamily="34" charset="0"/>
              </a:rPr>
              <a:t>uplicated Localities</a:t>
            </a:r>
          </a:p>
          <a:p>
            <a:pPr marL="399415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Source Sans Pro" panose="020B0503030403020204" pitchFamily="34" charset="0"/>
              </a:rPr>
              <a:t>There are </a:t>
            </a:r>
            <a:r>
              <a:rPr lang="en-CN" sz="1400">
                <a:latin typeface="Source Sans Pro" panose="020B0503030403020204" pitchFamily="34" charset="0"/>
              </a:rPr>
              <a:t>58</a:t>
            </a:r>
            <a:r>
              <a:rPr lang="en-US" sz="1400">
                <a:latin typeface="Source Sans Pro" panose="020B0503030403020204" pitchFamily="34" charset="0"/>
              </a:rPr>
              <a:t> duplicated </a:t>
            </a:r>
            <a:r>
              <a:rPr lang="en-CN" sz="1400">
                <a:latin typeface="Source Sans Pro" panose="020B0503030403020204" pitchFamily="34" charset="0"/>
              </a:rPr>
              <a:t> </a:t>
            </a:r>
            <a:r>
              <a:rPr lang="en-US" sz="1400">
                <a:latin typeface="Source Sans Pro" panose="020B0503030403020204" pitchFamily="34" charset="0"/>
              </a:rPr>
              <a:t>l</a:t>
            </a:r>
            <a:r>
              <a:rPr lang="en-CN" sz="1400">
                <a:latin typeface="Source Sans Pro" panose="020B0503030403020204" pitchFamily="34" charset="0"/>
              </a:rPr>
              <a:t>ocalities </a:t>
            </a:r>
            <a:r>
              <a:rPr lang="en-US" sz="1400">
                <a:latin typeface="Source Sans Pro" panose="020B0503030403020204" pitchFamily="34" charset="0"/>
              </a:rPr>
              <a:t>with</a:t>
            </a:r>
            <a:r>
              <a:rPr lang="en-CN" sz="1400">
                <a:latin typeface="Source Sans Pro" panose="020B0503030403020204" pitchFamily="34" charset="0"/>
              </a:rPr>
              <a:t> the same </a:t>
            </a:r>
            <a:r>
              <a:rPr lang="en-US" sz="1400">
                <a:latin typeface="Source Sans Pro" panose="020B0503030403020204" pitchFamily="34" charset="0"/>
              </a:rPr>
              <a:t>district-locality </a:t>
            </a:r>
            <a:r>
              <a:rPr lang="en-CN" sz="1400">
                <a:latin typeface="Source Sans Pro" panose="020B0503030403020204" pitchFamily="34" charset="0"/>
              </a:rPr>
              <a:t>combination</a:t>
            </a:r>
            <a:r>
              <a:rPr lang="en-US" sz="1400">
                <a:latin typeface="Source Sans Pro" panose="020B0503030403020204" pitchFamily="34" charset="0"/>
              </a:rPr>
              <a:t> in the shapefile (see map) </a:t>
            </a:r>
            <a:endParaRPr lang="en-CN" sz="1400">
              <a:latin typeface="Source Sans Pro" panose="020B0503030403020204" pitchFamily="34" charset="0"/>
            </a:endParaRPr>
          </a:p>
          <a:p>
            <a:pPr marL="399415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N" sz="1400">
                <a:latin typeface="Source Sans Pro" panose="020B0503030403020204" pitchFamily="34" charset="0"/>
              </a:rPr>
              <a:t>Some of them are adjacent to each other</a:t>
            </a:r>
            <a:r>
              <a:rPr lang="en-US" sz="1400">
                <a:latin typeface="Source Sans Pro" panose="020B0503030403020204" pitchFamily="34" charset="0"/>
              </a:rPr>
              <a:t>, but not always</a:t>
            </a:r>
          </a:p>
          <a:p>
            <a:pPr marL="113665" lvl="1">
              <a:spcBef>
                <a:spcPts val="1000"/>
              </a:spcBef>
            </a:pPr>
            <a:endParaRPr lang="en-US" sz="1400">
              <a:solidFill>
                <a:srgbClr val="FF0000"/>
              </a:solidFill>
              <a:latin typeface="Source Sans Pro" panose="020B0503030403020204" pitchFamily="34" charset="0"/>
            </a:endParaRPr>
          </a:p>
          <a:p>
            <a:pPr marL="113665" lvl="1">
              <a:spcBef>
                <a:spcPts val="1000"/>
              </a:spcBef>
            </a:pPr>
            <a:r>
              <a:rPr lang="en-US" b="1">
                <a:solidFill>
                  <a:srgbClr val="FF0000"/>
                </a:solidFill>
                <a:latin typeface="Source Sans Pro" panose="020B0503030403020204" pitchFamily="34" charset="0"/>
              </a:rPr>
              <a:t>Feedback required from PNCM: </a:t>
            </a:r>
            <a:endParaRPr lang="en-US" sz="1400" b="1">
              <a:solidFill>
                <a:srgbClr val="FF0000"/>
              </a:solidFill>
              <a:latin typeface="Source Sans Pro" panose="020B0503030403020204" pitchFamily="34" charset="0"/>
            </a:endParaRPr>
          </a:p>
          <a:p>
            <a:pPr marL="399415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Source Sans Pro" panose="020B0503030403020204" pitchFamily="34" charset="0"/>
              </a:rPr>
              <a:t>WHO</a:t>
            </a:r>
            <a:r>
              <a:rPr lang="en-CN" sz="1400">
                <a:latin typeface="Source Sans Pro" panose="020B0503030403020204" pitchFamily="34" charset="0"/>
              </a:rPr>
              <a:t> send</a:t>
            </a:r>
            <a:r>
              <a:rPr lang="en-US" sz="1400">
                <a:latin typeface="Source Sans Pro" panose="020B0503030403020204" pitchFamily="34" charset="0"/>
              </a:rPr>
              <a:t>s</a:t>
            </a:r>
            <a:r>
              <a:rPr lang="en-CN" sz="1400">
                <a:latin typeface="Source Sans Pro" panose="020B0503030403020204" pitchFamily="34" charset="0"/>
              </a:rPr>
              <a:t> the list of duplicated </a:t>
            </a:r>
            <a:r>
              <a:rPr lang="en-US" sz="1400">
                <a:latin typeface="Source Sans Pro" panose="020B0503030403020204" pitchFamily="34" charset="0"/>
              </a:rPr>
              <a:t>l</a:t>
            </a:r>
            <a:r>
              <a:rPr lang="en-CN" sz="1400">
                <a:latin typeface="Source Sans Pro" panose="020B0503030403020204" pitchFamily="34" charset="0"/>
              </a:rPr>
              <a:t>ocalities</a:t>
            </a:r>
            <a:endParaRPr lang="en-US" sz="1400">
              <a:latin typeface="Source Sans Pro" panose="020B0503030403020204" pitchFamily="34" charset="0"/>
            </a:endParaRPr>
          </a:p>
          <a:p>
            <a:pPr marL="399415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Source Sans Pro" panose="020B0503030403020204" pitchFamily="34" charset="0"/>
              </a:rPr>
              <a:t>PNCM</a:t>
            </a:r>
            <a:r>
              <a:rPr lang="en-CN" sz="1400">
                <a:latin typeface="Source Sans Pro" panose="020B0503030403020204" pitchFamily="34" charset="0"/>
              </a:rPr>
              <a:t> to confirm</a:t>
            </a:r>
            <a:r>
              <a:rPr lang="en-US" sz="1400">
                <a:latin typeface="Source Sans Pro" panose="020B0503030403020204" pitchFamily="34" charset="0"/>
              </a:rPr>
              <a:t> action to be taken regarding: </a:t>
            </a:r>
            <a:endParaRPr lang="en-CN" sz="1400">
              <a:latin typeface="Source Sans Pro" panose="020B0503030403020204" pitchFamily="34" charset="0"/>
            </a:endParaRPr>
          </a:p>
          <a:p>
            <a:pPr marL="913765" lvl="2" indent="-342900">
              <a:spcBef>
                <a:spcPts val="1000"/>
              </a:spcBef>
              <a:buAutoNum type="arabicPeriod"/>
            </a:pPr>
            <a:r>
              <a:rPr lang="en-US" sz="1400">
                <a:latin typeface="Source Sans Pro" panose="020B0503030403020204" pitchFamily="34" charset="0"/>
              </a:rPr>
              <a:t>Adjacent Duplicates</a:t>
            </a:r>
          </a:p>
          <a:p>
            <a:pPr marL="913765" lvl="2" indent="-342900">
              <a:spcBef>
                <a:spcPts val="1000"/>
              </a:spcBef>
              <a:buAutoNum type="arabicPeriod" startAt="2"/>
            </a:pPr>
            <a:r>
              <a:rPr lang="en-US" sz="1400">
                <a:latin typeface="Source Sans Pro" panose="020B0503030403020204" pitchFamily="34" charset="0"/>
              </a:rPr>
              <a:t>Non-Adjacent Duplicates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00DD66-4CC4-E99D-D0CF-C66CE681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6174419" cy="100488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800" kern="1200">
                <a:ea typeface="+mj-ea"/>
                <a:cs typeface="+mj-cs"/>
              </a:rPr>
              <a:t>Administrative boundaries and distribution of Health Facilities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1825B4-2132-9C07-E55D-6EDE4BEE3E78}"/>
              </a:ext>
            </a:extLst>
          </p:cNvPr>
          <p:cNvGrpSpPr/>
          <p:nvPr/>
        </p:nvGrpSpPr>
        <p:grpSpPr>
          <a:xfrm>
            <a:off x="5362377" y="485781"/>
            <a:ext cx="6473523" cy="6372219"/>
            <a:chOff x="4167469" y="421644"/>
            <a:chExt cx="6473523" cy="63722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E5B7E2-1BE8-E666-7055-EEBE8DD04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7" r="4657"/>
            <a:stretch/>
          </p:blipFill>
          <p:spPr>
            <a:xfrm>
              <a:off x="4167469" y="421644"/>
              <a:ext cx="6473523" cy="637221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415439-5086-54A3-09C2-8AA494842C8C}"/>
                </a:ext>
              </a:extLst>
            </p:cNvPr>
            <p:cNvSpPr/>
            <p:nvPr/>
          </p:nvSpPr>
          <p:spPr>
            <a:xfrm>
              <a:off x="6772044" y="4287630"/>
              <a:ext cx="584407" cy="16061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FB35F2-9661-2F0E-116B-E03B1B0D27C4}"/>
                </a:ext>
              </a:extLst>
            </p:cNvPr>
            <p:cNvSpPr/>
            <p:nvPr/>
          </p:nvSpPr>
          <p:spPr>
            <a:xfrm>
              <a:off x="6631619" y="4903943"/>
              <a:ext cx="724832" cy="32409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EB6AFF-02DF-33A8-E5A9-2BF25CAABAA9}"/>
                </a:ext>
              </a:extLst>
            </p:cNvPr>
            <p:cNvSpPr/>
            <p:nvPr/>
          </p:nvSpPr>
          <p:spPr>
            <a:xfrm>
              <a:off x="7837715" y="2477460"/>
              <a:ext cx="890682" cy="4745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292875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0472-6CFB-BC29-AA9D-E14B940C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85800"/>
            <a:ext cx="3103056" cy="1004888"/>
          </a:xfrm>
        </p:spPr>
        <p:txBody>
          <a:bodyPr/>
          <a:lstStyle/>
          <a:p>
            <a:r>
              <a:rPr lang="en-CN" dirty="0"/>
              <a:t>Shapefile data management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13AE9-EE2B-1292-BE41-9864A981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C003-7959-C4FE-1F51-FB4F8C6E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5DE8B-9D24-E02D-F5B5-265440A0C291}"/>
              </a:ext>
            </a:extLst>
          </p:cNvPr>
          <p:cNvSpPr txBox="1"/>
          <p:nvPr/>
        </p:nvSpPr>
        <p:spPr>
          <a:xfrm>
            <a:off x="457200" y="2136338"/>
            <a:ext cx="3219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Worked together on 28th Oct</a:t>
            </a:r>
          </a:p>
          <a:p>
            <a:endParaRPr lang="en-CN" dirty="0"/>
          </a:p>
          <a:p>
            <a:r>
              <a:rPr lang="en-CN" dirty="0"/>
              <a:t>- Merged 20 pairs of duplicates</a:t>
            </a:r>
          </a:p>
          <a:p>
            <a:r>
              <a:rPr lang="en-CN" dirty="0"/>
              <a:t>- Renamed 2 localities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Confirmed 9 sets of suspected duplicates which required no more action</a:t>
            </a:r>
            <a:endParaRPr lang="en-CN" dirty="0"/>
          </a:p>
          <a:p>
            <a:r>
              <a:rPr lang="en-CN" dirty="0"/>
              <a:t>- 7 localities pending for confirmation (yellow)</a:t>
            </a:r>
          </a:p>
          <a:p>
            <a:r>
              <a:rPr lang="en-US" b="1" dirty="0"/>
              <a:t>A</a:t>
            </a:r>
            <a:r>
              <a:rPr lang="en-CN" b="1" dirty="0"/>
              <a:t>dd district</a:t>
            </a:r>
          </a:p>
        </p:txBody>
      </p:sp>
      <p:pic>
        <p:nvPicPr>
          <p:cNvPr id="9" name="Picture 8" descr="A map of a state&#10;&#10;Description automatically generated">
            <a:extLst>
              <a:ext uri="{FF2B5EF4-FFF2-40B4-BE49-F238E27FC236}">
                <a16:creationId xmlns:a16="http://schemas.microsoft.com/office/drawing/2014/main" id="{355E5BCB-1A3E-5C71-244A-C8044158C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303" y="791675"/>
            <a:ext cx="4818165" cy="6066325"/>
          </a:xfrm>
          <a:prstGeom prst="rect">
            <a:avLst/>
          </a:prstGeom>
        </p:spPr>
      </p:pic>
      <p:pic>
        <p:nvPicPr>
          <p:cNvPr id="11" name="Picture 10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8FE9A67-DAB7-F671-FA41-106A6D98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515" y="5476672"/>
            <a:ext cx="2023709" cy="784187"/>
          </a:xfrm>
          <a:prstGeom prst="rect">
            <a:avLst/>
          </a:prstGeom>
        </p:spPr>
      </p:pic>
      <p:pic>
        <p:nvPicPr>
          <p:cNvPr id="13" name="Picture 12" descr="A map of a country&#10;&#10;Description automatically generated">
            <a:extLst>
              <a:ext uri="{FF2B5EF4-FFF2-40B4-BE49-F238E27FC236}">
                <a16:creationId xmlns:a16="http://schemas.microsoft.com/office/drawing/2014/main" id="{08F42AFA-E374-2118-72D6-D83C77E0F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960" y="791675"/>
            <a:ext cx="2712821" cy="35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4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BA8E-9A00-D4A1-A0A7-FC283CDD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6B995-5DAE-F1A7-1804-45BD9ED2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05BB-B212-3C54-123B-415920EB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1026B-C869-8A0A-1FF2-9742FD05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6762" y="0"/>
            <a:ext cx="1095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2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BA8E-9A00-D4A1-A0A7-FC283CDD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6B995-5DAE-F1A7-1804-45BD9ED2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05BB-B212-3C54-123B-415920EB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1026B-C869-8A0A-1FF2-9742FD05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6762" y="0"/>
            <a:ext cx="1095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2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BA8E-9A00-D4A1-A0A7-FC283CDD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6B995-5DAE-F1A7-1804-45BD9ED2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05BB-B212-3C54-123B-415920EB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3251026B-C869-8A0A-1FF2-9742FD05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0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8631B-A6D0-808A-BD0C-29527025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0F2BA-2C03-7AC4-9A05-5C15D762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53FD-A973-517C-C17A-7A382C65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A map of the state of spain&#10;&#10;Description automatically generated">
            <a:extLst>
              <a:ext uri="{FF2B5EF4-FFF2-40B4-BE49-F238E27FC236}">
                <a16:creationId xmlns:a16="http://schemas.microsoft.com/office/drawing/2014/main" id="{B2BEE55B-F18D-3716-0308-7C5BEFC7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00B7-D254-FD62-09FA-93F6CF07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FABE8-CED4-4404-16D8-9F33F9F1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EB43D-AE7F-86D5-412D-4B62E83E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A map of the state of the united states&#10;&#10;Description automatically generated">
            <a:extLst>
              <a:ext uri="{FF2B5EF4-FFF2-40B4-BE49-F238E27FC236}">
                <a16:creationId xmlns:a16="http://schemas.microsoft.com/office/drawing/2014/main" id="{3542CCD4-F026-5836-CB9B-4FD1F766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09" y="0"/>
            <a:ext cx="11003582" cy="68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90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775A-FE83-BAE3-726D-DDA7159A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874C8-868D-C0D9-9991-CFD55EC41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D413E-67A9-3D55-5650-5402CA71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A map of different colors&#10;&#10;Description automatically generated">
            <a:extLst>
              <a:ext uri="{FF2B5EF4-FFF2-40B4-BE49-F238E27FC236}">
                <a16:creationId xmlns:a16="http://schemas.microsoft.com/office/drawing/2014/main" id="{558591F6-17F0-6715-D204-3CF44E2D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91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7DC6-BAED-A8DD-EAAE-8E842DC2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2C088-1850-10CF-667A-6881A621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26EE9-E88D-C264-5B71-42DD2172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A map of a country&#10;&#10;Description automatically generated">
            <a:extLst>
              <a:ext uri="{FF2B5EF4-FFF2-40B4-BE49-F238E27FC236}">
                <a16:creationId xmlns:a16="http://schemas.microsoft.com/office/drawing/2014/main" id="{46A7D38E-2EF6-C312-70F7-027681FD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36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7E8B-E257-A972-5B02-76532C50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DB265-DFA5-15E4-7630-B6DBFCA4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66BDA-DC65-5203-1E54-11D2E160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A map of a country&#10;&#10;Description automatically generated">
            <a:extLst>
              <a:ext uri="{FF2B5EF4-FFF2-40B4-BE49-F238E27FC236}">
                <a16:creationId xmlns:a16="http://schemas.microsoft.com/office/drawing/2014/main" id="{C0E9E289-E512-12CE-F8ED-0C8416A23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5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4D05-1260-B051-EE4B-FAD2CF09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Status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8FBE0-9E56-0182-BC25-57B40E30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accent6"/>
                </a:solidFill>
              </a:rPr>
              <a:t>Data collection – Finished </a:t>
            </a:r>
          </a:p>
          <a:p>
            <a:r>
              <a:rPr lang="en-US" sz="2400">
                <a:solidFill>
                  <a:schemeClr val="accent3"/>
                </a:solidFill>
              </a:rPr>
              <a:t>D</a:t>
            </a:r>
            <a:r>
              <a:rPr lang="en-CN" sz="2400">
                <a:solidFill>
                  <a:schemeClr val="accent3"/>
                </a:solidFill>
              </a:rPr>
              <a:t>ata manag</a:t>
            </a:r>
            <a:r>
              <a:rPr lang="en-US" sz="2400">
                <a:solidFill>
                  <a:schemeClr val="accent3"/>
                </a:solidFill>
              </a:rPr>
              <a:t>e</a:t>
            </a:r>
            <a:r>
              <a:rPr lang="en-CN" sz="2400">
                <a:solidFill>
                  <a:schemeClr val="accent3"/>
                </a:solidFill>
              </a:rPr>
              <a:t>ment</a:t>
            </a:r>
            <a:r>
              <a:rPr lang="en-US" sz="2400">
                <a:solidFill>
                  <a:schemeClr val="accent3"/>
                </a:solidFill>
              </a:rPr>
              <a:t> – Ongoing, feedback from PNCM required </a:t>
            </a:r>
            <a:endParaRPr lang="en-CN" sz="2400">
              <a:solidFill>
                <a:schemeClr val="accent3"/>
              </a:solidFill>
            </a:endParaRPr>
          </a:p>
          <a:p>
            <a:r>
              <a:rPr lang="en-CN" sz="2400">
                <a:solidFill>
                  <a:srgbClr val="FF0000"/>
                </a:solidFill>
              </a:rPr>
              <a:t>Stratification</a:t>
            </a:r>
            <a:r>
              <a:rPr lang="en-US" sz="2400">
                <a:solidFill>
                  <a:srgbClr val="FF0000"/>
                </a:solidFill>
              </a:rPr>
              <a:t> – Pending </a:t>
            </a:r>
            <a:endParaRPr lang="en-CN" sz="2400">
              <a:solidFill>
                <a:srgbClr val="FF0000"/>
              </a:solidFill>
            </a:endParaRPr>
          </a:p>
          <a:p>
            <a:r>
              <a:rPr lang="en-CN" sz="2400">
                <a:solidFill>
                  <a:srgbClr val="FF0000"/>
                </a:solidFill>
              </a:rPr>
              <a:t>Targeting Interventions</a:t>
            </a:r>
            <a:r>
              <a:rPr lang="en-US" sz="2400">
                <a:solidFill>
                  <a:srgbClr val="FF0000"/>
                </a:solidFill>
              </a:rPr>
              <a:t> – Pending </a:t>
            </a:r>
            <a:endParaRPr lang="en-CN" sz="2400">
              <a:solidFill>
                <a:srgbClr val="FF0000"/>
              </a:solidFill>
            </a:endParaRPr>
          </a:p>
          <a:p>
            <a:endParaRPr lang="en-C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A0992-B507-508B-42C3-23750F43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1E498-F85B-9C3F-F753-8A9D0230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73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BA8E-9A00-D4A1-A0A7-FC283CDD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6B995-5DAE-F1A7-1804-45BD9ED2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05BB-B212-3C54-123B-415920EB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1026B-C869-8A0A-1FF2-9742FD05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6762" y="5594"/>
            <a:ext cx="10958475" cy="68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16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0472-6CFB-BC29-AA9D-E14B940C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4649821" cy="1004888"/>
          </a:xfrm>
        </p:spPr>
        <p:txBody>
          <a:bodyPr/>
          <a:lstStyle/>
          <a:p>
            <a:r>
              <a:rPr lang="en-CN" dirty="0"/>
              <a:t>Shapefile data management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13AE9-EE2B-1292-BE41-9864A981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C003-7959-C4FE-1F51-FB4F8C6E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5DE8B-9D24-E02D-F5B5-265440A0C291}"/>
              </a:ext>
            </a:extLst>
          </p:cNvPr>
          <p:cNvSpPr txBox="1"/>
          <p:nvPr/>
        </p:nvSpPr>
        <p:spPr>
          <a:xfrm>
            <a:off x="457200" y="2136338"/>
            <a:ext cx="3797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more set of duplicates identified in the later analysis</a:t>
            </a:r>
          </a:p>
          <a:p>
            <a:endParaRPr lang="en-US" dirty="0"/>
          </a:p>
          <a:p>
            <a:r>
              <a:rPr lang="en-US" b="1" dirty="0"/>
              <a:t>Three Santo Antonio’s in Principe</a:t>
            </a:r>
            <a:endParaRPr lang="en-CN" b="1" dirty="0"/>
          </a:p>
          <a:p>
            <a:endParaRPr lang="en-US" dirty="0"/>
          </a:p>
          <a:p>
            <a:r>
              <a:rPr lang="en-US" dirty="0"/>
              <a:t>requires confirmation</a:t>
            </a:r>
          </a:p>
        </p:txBody>
      </p:sp>
      <p:pic>
        <p:nvPicPr>
          <p:cNvPr id="7" name="Picture 6" descr="A map of a state with a yellow area&#10;&#10;Description automatically generated">
            <a:extLst>
              <a:ext uri="{FF2B5EF4-FFF2-40B4-BE49-F238E27FC236}">
                <a16:creationId xmlns:a16="http://schemas.microsoft.com/office/drawing/2014/main" id="{5080FDF9-9FB9-6099-63D2-1F270EE21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7" t="14933" r="10315"/>
          <a:stretch/>
        </p:blipFill>
        <p:spPr>
          <a:xfrm>
            <a:off x="5357547" y="520039"/>
            <a:ext cx="5599965" cy="633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65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ECA0-94A5-ECF6-70EB-D8AF78E8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kern="1200">
                <a:ea typeface="+mj-ea"/>
                <a:cs typeface="+mj-cs"/>
              </a:rPr>
              <a:t>Administrative boundaries and distribution of Health Facilities:</a:t>
            </a:r>
            <a:br>
              <a:rPr lang="en-US" sz="3200" kern="1200">
                <a:ea typeface="+mj-ea"/>
                <a:cs typeface="+mj-cs"/>
              </a:rPr>
            </a:br>
            <a:r>
              <a:rPr lang="en-US" b="1">
                <a:solidFill>
                  <a:schemeClr val="accent3"/>
                </a:solidFill>
              </a:rPr>
              <a:t>List of </a:t>
            </a:r>
            <a:r>
              <a:rPr lang="en-US" b="1">
                <a:solidFill>
                  <a:schemeClr val="accent3"/>
                </a:solidFill>
                <a:latin typeface="Source Sans Pro" panose="020B0503030403020204" pitchFamily="34" charset="0"/>
              </a:rPr>
              <a:t>D</a:t>
            </a:r>
            <a:r>
              <a:rPr lang="en-CN" b="1">
                <a:solidFill>
                  <a:schemeClr val="accent3"/>
                </a:solidFill>
                <a:latin typeface="Source Sans Pro" panose="020B0503030403020204" pitchFamily="34" charset="0"/>
              </a:rPr>
              <a:t>uplicated Localities: 58</a:t>
            </a:r>
            <a:endParaRPr lang="en-CN" b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4EABB-54DF-3383-4FA9-8B7F0ACD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4A87D-E9E9-BED2-9448-8139826D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7667BF-3DE6-7E1C-E946-BA505E1B62B5}"/>
              </a:ext>
            </a:extLst>
          </p:cNvPr>
          <p:cNvGraphicFramePr>
            <a:graphicFrameLocks noGrp="1"/>
          </p:cNvGraphicFramePr>
          <p:nvPr/>
        </p:nvGraphicFramePr>
        <p:xfrm>
          <a:off x="837236" y="1719308"/>
          <a:ext cx="2904310" cy="4353072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452155">
                  <a:extLst>
                    <a:ext uri="{9D8B030D-6E8A-4147-A177-3AD203B41FA5}">
                      <a16:colId xmlns:a16="http://schemas.microsoft.com/office/drawing/2014/main" val="3325739408"/>
                    </a:ext>
                  </a:extLst>
                </a:gridCol>
                <a:gridCol w="1452155">
                  <a:extLst>
                    <a:ext uri="{9D8B030D-6E8A-4147-A177-3AD203B41FA5}">
                      <a16:colId xmlns:a16="http://schemas.microsoft.com/office/drawing/2014/main" val="3517054599"/>
                    </a:ext>
                  </a:extLst>
                </a:gridCol>
              </a:tblGrid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District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effectLst/>
                        </a:rPr>
                        <a:t>Localidide</a:t>
                      </a:r>
                      <a:endParaRPr lang="en-US" sz="1200">
                        <a:effectLst/>
                      </a:endParaRP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44302796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 err="1">
                          <a:effectLst/>
                        </a:rPr>
                        <a:t>Água</a:t>
                      </a:r>
                      <a:r>
                        <a:rPr lang="en-US" sz="1200">
                          <a:effectLst/>
                        </a:rPr>
                        <a:t> Grande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effectLst/>
                        </a:rPr>
                        <a:t>Oque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r>
                        <a:rPr lang="en-US" sz="1200" err="1">
                          <a:effectLst/>
                        </a:rPr>
                        <a:t>Mulundo</a:t>
                      </a:r>
                      <a:endParaRPr lang="en-US" sz="1200">
                        <a:effectLst/>
                      </a:endParaRP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905337744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Água Grande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Oque Mulundo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670870084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Água Grande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Praia Francesa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580245308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Água Grande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Praia Francesa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890154232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Água Mamblemble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017645837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Água Mamblemble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345237353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Almas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074783120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Almas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413552971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Benfica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943715528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Benfica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039229637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Benfica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897633552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Bugue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319509666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Bugue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4245871665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Malembê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977084016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Malembê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497097499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Pau Sabão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475827905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Pau Sabão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014857779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São José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22196041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São José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832740870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Mé-Zochi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São José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282396098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 err="1">
                          <a:effectLst/>
                        </a:rPr>
                        <a:t>Mé-Zochi</a:t>
                      </a:r>
                      <a:endParaRPr lang="en-US" sz="1200">
                        <a:effectLst/>
                      </a:endParaRP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 Cruz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151884343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 err="1">
                          <a:effectLst/>
                        </a:rPr>
                        <a:t>Mé-Zochi</a:t>
                      </a:r>
                      <a:endParaRPr lang="en-US" sz="1200">
                        <a:effectLst/>
                      </a:endParaRP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 Cruz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46968338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B34BC6-4DB5-9108-9EA6-46B2DEBD6429}"/>
              </a:ext>
            </a:extLst>
          </p:cNvPr>
          <p:cNvGraphicFramePr>
            <a:graphicFrameLocks noGrp="1"/>
          </p:cNvGraphicFramePr>
          <p:nvPr/>
        </p:nvGraphicFramePr>
        <p:xfrm>
          <a:off x="4643845" y="1719308"/>
          <a:ext cx="2904310" cy="4353072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452155">
                  <a:extLst>
                    <a:ext uri="{9D8B030D-6E8A-4147-A177-3AD203B41FA5}">
                      <a16:colId xmlns:a16="http://schemas.microsoft.com/office/drawing/2014/main" val="3325739408"/>
                    </a:ext>
                  </a:extLst>
                </a:gridCol>
                <a:gridCol w="1452155">
                  <a:extLst>
                    <a:ext uri="{9D8B030D-6E8A-4147-A177-3AD203B41FA5}">
                      <a16:colId xmlns:a16="http://schemas.microsoft.com/office/drawing/2014/main" val="3517054599"/>
                    </a:ext>
                  </a:extLst>
                </a:gridCol>
              </a:tblGrid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District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effectLst/>
                        </a:rPr>
                        <a:t>Localidide</a:t>
                      </a:r>
                      <a:endParaRPr lang="en-US" sz="1200">
                        <a:effectLst/>
                      </a:endParaRP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44302796"/>
                  </a:ext>
                </a:extLst>
              </a:tr>
              <a:tr h="5235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Cantagalo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effectLst/>
                        </a:rPr>
                        <a:t>Concon</a:t>
                      </a:r>
                      <a:endParaRPr lang="en-US" sz="1200">
                        <a:effectLst/>
                      </a:endParaRP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024946925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 err="1">
                          <a:effectLst/>
                        </a:rPr>
                        <a:t>Cantagalo</a:t>
                      </a:r>
                      <a:endParaRPr lang="en-US" sz="1200">
                        <a:effectLst/>
                      </a:endParaRP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Concon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161841968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Cantagalo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Micondo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252498961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Cantagalo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Micondo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393780650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Cantagalo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Picao Flor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628342597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Cantagalo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Picao Flor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232899485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Cantagalo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Ribeira Afonso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849575099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Cantagalo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Ribeira Afonso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562415305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Cantagalo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Riboque Santana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08356912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Cantagalo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Riboque Santana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876774174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Caué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Aliança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816801407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Caué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Aliança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188136816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Caué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Porto Alegre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358071137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Caué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Porto Alegre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118582015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Lembá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Neves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368841590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Lembá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Neves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780060764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Lembá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Ribeira Palma Roça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225807653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Lembá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Ribeira Palma Roça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610532536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Micoló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967886202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Micoló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129239660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Praia das </a:t>
                      </a:r>
                      <a:r>
                        <a:rPr lang="en-US" sz="1200" err="1">
                          <a:effectLst/>
                        </a:rPr>
                        <a:t>Conchas</a:t>
                      </a:r>
                      <a:endParaRPr lang="en-US" sz="1200">
                        <a:effectLst/>
                      </a:endParaRP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877255175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Praia das </a:t>
                      </a:r>
                      <a:r>
                        <a:rPr lang="en-US" sz="1200" err="1">
                          <a:effectLst/>
                        </a:rPr>
                        <a:t>Conchas</a:t>
                      </a:r>
                      <a:endParaRPr lang="en-US" sz="1200">
                        <a:effectLst/>
                      </a:endParaRP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9967226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12B6B6-DE2D-8F0E-5059-163377955A58}"/>
              </a:ext>
            </a:extLst>
          </p:cNvPr>
          <p:cNvGraphicFramePr>
            <a:graphicFrameLocks noGrp="1"/>
          </p:cNvGraphicFramePr>
          <p:nvPr/>
        </p:nvGraphicFramePr>
        <p:xfrm>
          <a:off x="8450454" y="1719308"/>
          <a:ext cx="2904310" cy="283896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452155">
                  <a:extLst>
                    <a:ext uri="{9D8B030D-6E8A-4147-A177-3AD203B41FA5}">
                      <a16:colId xmlns:a16="http://schemas.microsoft.com/office/drawing/2014/main" val="3325739408"/>
                    </a:ext>
                  </a:extLst>
                </a:gridCol>
                <a:gridCol w="1452155">
                  <a:extLst>
                    <a:ext uri="{9D8B030D-6E8A-4147-A177-3AD203B41FA5}">
                      <a16:colId xmlns:a16="http://schemas.microsoft.com/office/drawing/2014/main" val="3517054599"/>
                    </a:ext>
                  </a:extLst>
                </a:gridCol>
              </a:tblGrid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District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effectLst/>
                        </a:rPr>
                        <a:t>Localidide</a:t>
                      </a:r>
                      <a:endParaRPr lang="en-US" sz="1200">
                        <a:effectLst/>
                      </a:endParaRP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44302796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Bela Vista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912041529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Bela Vista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929529869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Gratidão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370418378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Gratidão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609522910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Izaquente Grande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579278908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Izaquente Grande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014683079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Maianço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459024385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Lobata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Maianço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626082032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Pagué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Oque Prazeres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3162047319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Pagué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Oque Prazeres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819637107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Pagué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Santo Antonio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2778580646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Pagué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Santo Antonio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821435817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Pagué</a:t>
                      </a: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Santo Antonio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867490869"/>
                  </a:ext>
                </a:extLst>
              </a:tr>
              <a:tr h="75337">
                <a:tc>
                  <a:txBody>
                    <a:bodyPr/>
                    <a:lstStyle/>
                    <a:p>
                      <a:r>
                        <a:rPr lang="en-US" sz="1200" err="1">
                          <a:effectLst/>
                        </a:rPr>
                        <a:t>Pagué</a:t>
                      </a:r>
                      <a:endParaRPr lang="en-US" sz="1200">
                        <a:effectLst/>
                      </a:endParaRPr>
                    </a:p>
                  </a:txBody>
                  <a:tcPr marL="3990" marR="3990" marT="3192" marB="319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Santo Antonio</a:t>
                      </a:r>
                    </a:p>
                  </a:txBody>
                  <a:tcPr marL="3990" marR="3990" marT="3192" marB="3192" anchor="ctr"/>
                </a:tc>
                <a:extLst>
                  <a:ext uri="{0D108BD9-81ED-4DB2-BD59-A6C34878D82A}">
                    <a16:rowId xmlns:a16="http://schemas.microsoft.com/office/drawing/2014/main" val="1610209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376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4787-A3B2-438F-893E-285DB8293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21" y="748248"/>
            <a:ext cx="6156664" cy="100488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800" kern="1200">
                <a:ea typeface="+mj-ea"/>
                <a:cs typeface="+mj-cs"/>
              </a:rPr>
              <a:t>Health facility catchment areas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3E5EE-C0C6-4C45-B4F4-9D36AA7F4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316" y="2250563"/>
            <a:ext cx="4891262" cy="3192170"/>
          </a:xfrm>
        </p:spPr>
        <p:txBody>
          <a:bodyPr vert="horz" lIns="0" tIns="0" rIns="0" bIns="0" rtlCol="0">
            <a:normAutofit lnSpcReduction="10000"/>
          </a:bodyPr>
          <a:lstStyle/>
          <a:p>
            <a:pPr marL="113665" indent="0">
              <a:buNone/>
            </a:pPr>
            <a:r>
              <a:rPr lang="en-US" sz="1600"/>
              <a:t>Steps to generate HF catchment areas:</a:t>
            </a:r>
          </a:p>
          <a:p>
            <a:pPr marL="456565" indent="-342900">
              <a:buAutoNum type="arabicPeriod"/>
            </a:pPr>
            <a:r>
              <a:rPr lang="en-US" sz="1600"/>
              <a:t>Calculate the Euclidian distance between each locality and all existing health facilities</a:t>
            </a:r>
          </a:p>
          <a:p>
            <a:pPr marL="456565" indent="-342900">
              <a:buAutoNum type="arabicPeriod"/>
            </a:pPr>
            <a:r>
              <a:rPr lang="en-US" sz="1600"/>
              <a:t>Merge all localities that share the same nearest-by health facility</a:t>
            </a:r>
          </a:p>
          <a:p>
            <a:pPr marL="113665" indent="0">
              <a:buNone/>
            </a:pPr>
            <a:endParaRPr lang="en-US" sz="1600"/>
          </a:p>
          <a:p>
            <a:pPr marL="0" lvl="1" indent="0">
              <a:spcBef>
                <a:spcPts val="1000"/>
              </a:spcBef>
              <a:buNone/>
            </a:pPr>
            <a:r>
              <a:rPr lang="en-US" sz="1600" b="1">
                <a:solidFill>
                  <a:srgbClr val="FF0000"/>
                </a:solidFill>
                <a:latin typeface="Source Sans Pro" panose="020B0503030403020204" pitchFamily="34" charset="0"/>
              </a:rPr>
              <a:t>Feedback required from PNCM: </a:t>
            </a:r>
            <a:endParaRPr lang="en-US" sz="1200" b="1">
              <a:solidFill>
                <a:srgbClr val="FF0000"/>
              </a:solidFill>
              <a:latin typeface="Source Sans Pro" panose="020B0503030403020204" pitchFamily="34" charset="0"/>
            </a:endParaRPr>
          </a:p>
          <a:p>
            <a:pPr marL="456565" indent="-342900">
              <a:buAutoNum type="arabicPeriod"/>
            </a:pPr>
            <a:r>
              <a:rPr lang="en-US" sz="1600"/>
              <a:t>WHO sends a list for localities that belong to the same HF (see map on the right) </a:t>
            </a:r>
          </a:p>
          <a:p>
            <a:pPr marL="456565" indent="-342900">
              <a:buAutoNum type="arabicPeriod"/>
            </a:pPr>
            <a:r>
              <a:rPr lang="en-US" sz="1600"/>
              <a:t>PNCM reviews list and provides feedback</a:t>
            </a:r>
          </a:p>
          <a:p>
            <a:pPr marL="113665" indent="0">
              <a:buNone/>
            </a:pPr>
            <a:endParaRPr lang="en-US" sz="160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A1B68AD-0D3D-23DD-D29A-F63D4A900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0172" y="6397384"/>
            <a:ext cx="5154592" cy="32409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2945A06-A722-4B86-1B75-93DD2638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764" y="6397384"/>
            <a:ext cx="380035" cy="320675"/>
          </a:xfrm>
        </p:spPr>
        <p:txBody>
          <a:bodyPr/>
          <a:lstStyle/>
          <a:p>
            <a:pPr>
              <a:spcAft>
                <a:spcPts val="600"/>
              </a:spcAft>
            </a:pPr>
            <a:fld id="{714BF2E0-EE3B-6A4E-9FB9-82DE86E1F02F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3214A88-8A33-B0E6-AB2C-4A464447DC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9484" y="1415267"/>
            <a:ext cx="5486399" cy="550839"/>
          </a:xfrm>
        </p:spPr>
        <p:txBody>
          <a:bodyPr/>
          <a:lstStyle/>
          <a:p>
            <a:r>
              <a:rPr lang="en-US" b="0" kern="1200">
                <a:solidFill>
                  <a:srgbClr val="00205C"/>
                </a:solidFill>
                <a:ea typeface="+mn-ea"/>
                <a:cs typeface="+mn-cs"/>
              </a:rPr>
              <a:t>Creation of Health Facility catchment areas to estimate community-level incidence from HF-level data 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5B7B8-4761-4265-BC09-9E1A136C29F6}"/>
              </a:ext>
            </a:extLst>
          </p:cNvPr>
          <p:cNvSpPr/>
          <p:nvPr/>
        </p:nvSpPr>
        <p:spPr>
          <a:xfrm>
            <a:off x="6248404" y="1828800"/>
            <a:ext cx="5494112" cy="55083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>
              <a:spcBef>
                <a:spcPts val="1000"/>
              </a:spcBef>
            </a:pPr>
            <a:endParaRPr lang="en-US" kern="1200">
              <a:solidFill>
                <a:srgbClr val="00205C"/>
              </a:solidFill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46886-97BD-9AEB-9A2B-AD341936C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16" y="596767"/>
            <a:ext cx="5918883" cy="52389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D862AE-D5C1-BF33-C9E2-152D6E7EA706}"/>
              </a:ext>
            </a:extLst>
          </p:cNvPr>
          <p:cNvCxnSpPr/>
          <p:nvPr/>
        </p:nvCxnSpPr>
        <p:spPr>
          <a:xfrm flipV="1">
            <a:off x="7602711" y="1753136"/>
            <a:ext cx="193752" cy="2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28828F-4A41-6D5D-8ADC-38A6F409AD4C}"/>
              </a:ext>
            </a:extLst>
          </p:cNvPr>
          <p:cNvCxnSpPr>
            <a:cxnSpLocks/>
          </p:cNvCxnSpPr>
          <p:nvPr/>
        </p:nvCxnSpPr>
        <p:spPr>
          <a:xfrm flipH="1" flipV="1">
            <a:off x="7276699" y="1415267"/>
            <a:ext cx="318295" cy="550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8B985C-48BC-C5C4-6592-0F3DC5652534}"/>
              </a:ext>
            </a:extLst>
          </p:cNvPr>
          <p:cNvCxnSpPr>
            <a:cxnSpLocks/>
          </p:cNvCxnSpPr>
          <p:nvPr/>
        </p:nvCxnSpPr>
        <p:spPr>
          <a:xfrm flipH="1" flipV="1">
            <a:off x="6248404" y="1753136"/>
            <a:ext cx="1346590" cy="21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8B4C87-9E5A-9D6D-7D9A-E5C54C311B89}"/>
              </a:ext>
            </a:extLst>
          </p:cNvPr>
          <p:cNvCxnSpPr/>
          <p:nvPr/>
        </p:nvCxnSpPr>
        <p:spPr>
          <a:xfrm flipH="1">
            <a:off x="7363326" y="1966106"/>
            <a:ext cx="239385" cy="413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C474B4-7346-3719-2305-AC07C13CAD11}"/>
              </a:ext>
            </a:extLst>
          </p:cNvPr>
          <p:cNvCxnSpPr/>
          <p:nvPr/>
        </p:nvCxnSpPr>
        <p:spPr>
          <a:xfrm flipV="1">
            <a:off x="6642859" y="2941320"/>
            <a:ext cx="626123" cy="25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E330B2-2FED-E805-A7CF-19A63244CCDD}"/>
              </a:ext>
            </a:extLst>
          </p:cNvPr>
          <p:cNvCxnSpPr>
            <a:cxnSpLocks/>
          </p:cNvCxnSpPr>
          <p:nvPr/>
        </p:nvCxnSpPr>
        <p:spPr>
          <a:xfrm>
            <a:off x="6642859" y="3216235"/>
            <a:ext cx="313061" cy="134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1E4957-305E-9377-5075-8E296E8E976F}"/>
              </a:ext>
            </a:extLst>
          </p:cNvPr>
          <p:cNvCxnSpPr>
            <a:cxnSpLocks/>
          </p:cNvCxnSpPr>
          <p:nvPr/>
        </p:nvCxnSpPr>
        <p:spPr>
          <a:xfrm flipH="1">
            <a:off x="6096000" y="3216235"/>
            <a:ext cx="539142" cy="33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A95908-7320-035E-8AB3-D88FA4DD4241}"/>
              </a:ext>
            </a:extLst>
          </p:cNvPr>
          <p:cNvCxnSpPr>
            <a:cxnSpLocks/>
          </p:cNvCxnSpPr>
          <p:nvPr/>
        </p:nvCxnSpPr>
        <p:spPr>
          <a:xfrm>
            <a:off x="6635142" y="3216235"/>
            <a:ext cx="280084" cy="81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06B0EA-52E6-B6BF-4F63-4459B3CCEF31}"/>
              </a:ext>
            </a:extLst>
          </p:cNvPr>
          <p:cNvCxnSpPr>
            <a:cxnSpLocks/>
          </p:cNvCxnSpPr>
          <p:nvPr/>
        </p:nvCxnSpPr>
        <p:spPr>
          <a:xfrm>
            <a:off x="8192830" y="3745938"/>
            <a:ext cx="75271" cy="64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91FC93-3D6C-8A14-71B8-3F0DDA7F485D}"/>
              </a:ext>
            </a:extLst>
          </p:cNvPr>
          <p:cNvCxnSpPr>
            <a:cxnSpLocks/>
          </p:cNvCxnSpPr>
          <p:nvPr/>
        </p:nvCxnSpPr>
        <p:spPr>
          <a:xfrm flipV="1">
            <a:off x="8192830" y="3409750"/>
            <a:ext cx="802630" cy="316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275140-96F9-DED7-776B-F05F3F9AC782}"/>
              </a:ext>
            </a:extLst>
          </p:cNvPr>
          <p:cNvCxnSpPr>
            <a:cxnSpLocks/>
          </p:cNvCxnSpPr>
          <p:nvPr/>
        </p:nvCxnSpPr>
        <p:spPr>
          <a:xfrm flipV="1">
            <a:off x="8192830" y="3069729"/>
            <a:ext cx="152400" cy="65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DB2B317-FB9A-ACDE-C4A5-E708413D4EF9}"/>
              </a:ext>
            </a:extLst>
          </p:cNvPr>
          <p:cNvCxnSpPr>
            <a:cxnSpLocks/>
          </p:cNvCxnSpPr>
          <p:nvPr/>
        </p:nvCxnSpPr>
        <p:spPr>
          <a:xfrm flipH="1" flipV="1">
            <a:off x="7654706" y="3429000"/>
            <a:ext cx="530407" cy="2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906624B-E636-102F-59C6-FAF7AD8BB5F7}"/>
              </a:ext>
            </a:extLst>
          </p:cNvPr>
          <p:cNvCxnSpPr>
            <a:cxnSpLocks/>
          </p:cNvCxnSpPr>
          <p:nvPr/>
        </p:nvCxnSpPr>
        <p:spPr>
          <a:xfrm flipH="1">
            <a:off x="7475161" y="3726688"/>
            <a:ext cx="709952" cy="30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793ED2-44C7-2B4F-CF06-7E3D039D08A0}"/>
              </a:ext>
            </a:extLst>
          </p:cNvPr>
          <p:cNvCxnSpPr>
            <a:cxnSpLocks/>
          </p:cNvCxnSpPr>
          <p:nvPr/>
        </p:nvCxnSpPr>
        <p:spPr>
          <a:xfrm flipV="1">
            <a:off x="10697010" y="4158114"/>
            <a:ext cx="102535" cy="337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24976F-EB3E-BFA1-839E-E3D4EA48AC97}"/>
              </a:ext>
            </a:extLst>
          </p:cNvPr>
          <p:cNvCxnSpPr>
            <a:cxnSpLocks/>
          </p:cNvCxnSpPr>
          <p:nvPr/>
        </p:nvCxnSpPr>
        <p:spPr>
          <a:xfrm>
            <a:off x="10697010" y="4514526"/>
            <a:ext cx="518894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1AAE12-40F4-4092-80C1-9304E0AAA5CF}"/>
              </a:ext>
            </a:extLst>
          </p:cNvPr>
          <p:cNvCxnSpPr>
            <a:cxnSpLocks/>
          </p:cNvCxnSpPr>
          <p:nvPr/>
        </p:nvCxnSpPr>
        <p:spPr>
          <a:xfrm flipH="1" flipV="1">
            <a:off x="10395284" y="3548540"/>
            <a:ext cx="301726" cy="96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369425F-4E6A-0B8E-7158-446081237CF9}"/>
              </a:ext>
            </a:extLst>
          </p:cNvPr>
          <p:cNvCxnSpPr>
            <a:cxnSpLocks/>
          </p:cNvCxnSpPr>
          <p:nvPr/>
        </p:nvCxnSpPr>
        <p:spPr>
          <a:xfrm flipH="1" flipV="1">
            <a:off x="9667925" y="4031533"/>
            <a:ext cx="1029085" cy="48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547C341-A938-3AA7-191D-2AB78E558921}"/>
              </a:ext>
            </a:extLst>
          </p:cNvPr>
          <p:cNvCxnSpPr>
            <a:cxnSpLocks/>
          </p:cNvCxnSpPr>
          <p:nvPr/>
        </p:nvCxnSpPr>
        <p:spPr>
          <a:xfrm>
            <a:off x="7602711" y="1962558"/>
            <a:ext cx="742519" cy="65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BA8A080-E5DF-C9BA-DD11-869F16F2F6E4}"/>
              </a:ext>
            </a:extLst>
          </p:cNvPr>
          <p:cNvCxnSpPr>
            <a:cxnSpLocks/>
          </p:cNvCxnSpPr>
          <p:nvPr/>
        </p:nvCxnSpPr>
        <p:spPr>
          <a:xfrm>
            <a:off x="8995460" y="1405803"/>
            <a:ext cx="485424" cy="270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F0DDD14-4021-1974-C64E-35A867037CA4}"/>
              </a:ext>
            </a:extLst>
          </p:cNvPr>
          <p:cNvCxnSpPr>
            <a:cxnSpLocks/>
          </p:cNvCxnSpPr>
          <p:nvPr/>
        </p:nvCxnSpPr>
        <p:spPr>
          <a:xfrm flipH="1">
            <a:off x="8890930" y="1405803"/>
            <a:ext cx="104530" cy="62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1B10EBB-7457-43C0-1004-7F53EDB6186B}"/>
              </a:ext>
            </a:extLst>
          </p:cNvPr>
          <p:cNvCxnSpPr>
            <a:cxnSpLocks/>
          </p:cNvCxnSpPr>
          <p:nvPr/>
        </p:nvCxnSpPr>
        <p:spPr>
          <a:xfrm flipH="1">
            <a:off x="8449760" y="1415267"/>
            <a:ext cx="545700" cy="6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16CE172-1CA4-F056-8A58-FA81769E1635}"/>
              </a:ext>
            </a:extLst>
          </p:cNvPr>
          <p:cNvCxnSpPr>
            <a:cxnSpLocks/>
          </p:cNvCxnSpPr>
          <p:nvPr/>
        </p:nvCxnSpPr>
        <p:spPr>
          <a:xfrm flipH="1" flipV="1">
            <a:off x="8890930" y="964985"/>
            <a:ext cx="104530" cy="44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8C1E236-ED47-74DE-4E70-59ED4EED7362}"/>
              </a:ext>
            </a:extLst>
          </p:cNvPr>
          <p:cNvCxnSpPr>
            <a:cxnSpLocks/>
          </p:cNvCxnSpPr>
          <p:nvPr/>
        </p:nvCxnSpPr>
        <p:spPr>
          <a:xfrm flipV="1">
            <a:off x="9013709" y="1109194"/>
            <a:ext cx="1076218" cy="30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EEB71B4-C2D4-4168-D5B2-D577D55DC89A}"/>
              </a:ext>
            </a:extLst>
          </p:cNvPr>
          <p:cNvCxnSpPr>
            <a:cxnSpLocks/>
          </p:cNvCxnSpPr>
          <p:nvPr/>
        </p:nvCxnSpPr>
        <p:spPr>
          <a:xfrm>
            <a:off x="9043373" y="1405803"/>
            <a:ext cx="437425" cy="81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FDB780A-05DF-D4D9-50BC-427FCBDEE379}"/>
              </a:ext>
            </a:extLst>
          </p:cNvPr>
          <p:cNvCxnSpPr>
            <a:cxnSpLocks/>
          </p:cNvCxnSpPr>
          <p:nvPr/>
        </p:nvCxnSpPr>
        <p:spPr>
          <a:xfrm>
            <a:off x="9013709" y="1405803"/>
            <a:ext cx="1351377" cy="884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D8D0FBF-8E04-F841-4C84-63168DBC7787}"/>
              </a:ext>
            </a:extLst>
          </p:cNvPr>
          <p:cNvCxnSpPr>
            <a:cxnSpLocks/>
          </p:cNvCxnSpPr>
          <p:nvPr/>
        </p:nvCxnSpPr>
        <p:spPr>
          <a:xfrm>
            <a:off x="9013709" y="1415267"/>
            <a:ext cx="595028" cy="152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66B8420-2530-1556-E990-B1B8D9003641}"/>
              </a:ext>
            </a:extLst>
          </p:cNvPr>
          <p:cNvCxnSpPr>
            <a:cxnSpLocks/>
          </p:cNvCxnSpPr>
          <p:nvPr/>
        </p:nvCxnSpPr>
        <p:spPr>
          <a:xfrm flipH="1" flipV="1">
            <a:off x="8185113" y="5072514"/>
            <a:ext cx="111863" cy="280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B33FB3-5DD1-C0E3-8426-87C975998221}"/>
              </a:ext>
            </a:extLst>
          </p:cNvPr>
          <p:cNvCxnSpPr>
            <a:cxnSpLocks/>
          </p:cNvCxnSpPr>
          <p:nvPr/>
        </p:nvCxnSpPr>
        <p:spPr>
          <a:xfrm flipV="1">
            <a:off x="8345230" y="5072514"/>
            <a:ext cx="545700" cy="280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36750E0-6504-0A5A-BC69-71613CE7FBD2}"/>
              </a:ext>
            </a:extLst>
          </p:cNvPr>
          <p:cNvCxnSpPr>
            <a:cxnSpLocks/>
          </p:cNvCxnSpPr>
          <p:nvPr/>
        </p:nvCxnSpPr>
        <p:spPr>
          <a:xfrm>
            <a:off x="8345230" y="5352909"/>
            <a:ext cx="272850" cy="25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2811EE-4953-F782-47DA-36BD80967E58}"/>
              </a:ext>
            </a:extLst>
          </p:cNvPr>
          <p:cNvCxnSpPr>
            <a:cxnSpLocks/>
          </p:cNvCxnSpPr>
          <p:nvPr/>
        </p:nvCxnSpPr>
        <p:spPr>
          <a:xfrm flipH="1">
            <a:off x="7830137" y="5352909"/>
            <a:ext cx="466839" cy="15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7686437-C67F-20AE-551B-23D3B4620C2B}"/>
              </a:ext>
            </a:extLst>
          </p:cNvPr>
          <p:cNvCxnSpPr>
            <a:cxnSpLocks/>
          </p:cNvCxnSpPr>
          <p:nvPr/>
        </p:nvCxnSpPr>
        <p:spPr>
          <a:xfrm flipH="1" flipV="1">
            <a:off x="7268982" y="4996303"/>
            <a:ext cx="1035610" cy="356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980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4787-A3B2-438F-893E-285DB8293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21" y="748248"/>
            <a:ext cx="6156664" cy="100488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800" kern="1200">
                <a:ea typeface="+mj-ea"/>
                <a:cs typeface="+mj-cs"/>
              </a:rPr>
              <a:t>Health facility catchment areas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3E5EE-C0C6-4C45-B4F4-9D36AA7F4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316" y="2250563"/>
            <a:ext cx="4891262" cy="3192170"/>
          </a:xfrm>
        </p:spPr>
        <p:txBody>
          <a:bodyPr vert="horz" lIns="0" tIns="0" rIns="0" bIns="0" rtlCol="0">
            <a:normAutofit fontScale="85000" lnSpcReduction="20000"/>
          </a:bodyPr>
          <a:lstStyle/>
          <a:p>
            <a:pPr marL="113665" indent="0">
              <a:buNone/>
            </a:pPr>
            <a:r>
              <a:rPr lang="en-US" sz="1600" dirty="0"/>
              <a:t>Steps to generate HF catchment areas:</a:t>
            </a:r>
          </a:p>
          <a:p>
            <a:pPr marL="456565" indent="-342900">
              <a:buAutoNum type="arabicPeriod"/>
            </a:pPr>
            <a:r>
              <a:rPr lang="en-US" sz="1600" dirty="0"/>
              <a:t>Calculate the Euclidian distance between each locality and all existing health facilities</a:t>
            </a:r>
          </a:p>
          <a:p>
            <a:pPr marL="456565" indent="-342900">
              <a:buAutoNum type="arabicPeriod"/>
            </a:pPr>
            <a:r>
              <a:rPr lang="en-US" sz="1600" dirty="0"/>
              <a:t>Merge all localities that share the same nearest-by health facility</a:t>
            </a:r>
          </a:p>
          <a:p>
            <a:pPr marL="113665" indent="0">
              <a:buNone/>
            </a:pPr>
            <a:endParaRPr lang="en-US" sz="16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Feedback required from PNCM: </a:t>
            </a:r>
            <a:endParaRPr lang="en-US" sz="1200" b="1" dirty="0">
              <a:solidFill>
                <a:srgbClr val="FF0000"/>
              </a:solidFill>
              <a:latin typeface="Source Sans Pro" panose="020B0503030403020204" pitchFamily="34" charset="0"/>
            </a:endParaRPr>
          </a:p>
          <a:p>
            <a:pPr marL="456565" indent="-342900">
              <a:buAutoNum type="arabicPeriod"/>
            </a:pPr>
            <a:r>
              <a:rPr lang="en-US" sz="1600" dirty="0"/>
              <a:t>WHO sends a list for localities that belong to the same HF (see map on the right) </a:t>
            </a:r>
          </a:p>
          <a:p>
            <a:pPr marL="456565" indent="-342900">
              <a:buAutoNum type="arabicPeriod"/>
            </a:pPr>
            <a:r>
              <a:rPr lang="en-US" sz="1600" dirty="0"/>
              <a:t>PNCM reviews list and provides feedback</a:t>
            </a:r>
          </a:p>
          <a:p>
            <a:pPr marL="456565" indent="-342900">
              <a:buAutoNum type="arabicPeriod"/>
            </a:pPr>
            <a:endParaRPr lang="en-US" sz="1600" dirty="0"/>
          </a:p>
          <a:p>
            <a:pPr marL="113665" indent="0">
              <a:buNone/>
            </a:pPr>
            <a:r>
              <a:rPr lang="en-US" sz="1600" b="1" dirty="0">
                <a:solidFill>
                  <a:schemeClr val="accent3"/>
                </a:solidFill>
              </a:rPr>
              <a:t>Pending for feedback from PNCM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A1B68AD-0D3D-23DD-D29A-F63D4A900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0172" y="6397384"/>
            <a:ext cx="5154592" cy="32409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2945A06-A722-4B86-1B75-93DD2638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764" y="6397384"/>
            <a:ext cx="380035" cy="320675"/>
          </a:xfrm>
        </p:spPr>
        <p:txBody>
          <a:bodyPr/>
          <a:lstStyle/>
          <a:p>
            <a:pPr>
              <a:spcAft>
                <a:spcPts val="600"/>
              </a:spcAft>
            </a:pPr>
            <a:fld id="{714BF2E0-EE3B-6A4E-9FB9-82DE86E1F02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3214A88-8A33-B0E6-AB2C-4A464447DC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9484" y="1415267"/>
            <a:ext cx="5486399" cy="550839"/>
          </a:xfrm>
        </p:spPr>
        <p:txBody>
          <a:bodyPr/>
          <a:lstStyle/>
          <a:p>
            <a:r>
              <a:rPr lang="en-US" b="0" kern="1200">
                <a:solidFill>
                  <a:srgbClr val="00205C"/>
                </a:solidFill>
                <a:ea typeface="+mn-ea"/>
                <a:cs typeface="+mn-cs"/>
              </a:rPr>
              <a:t>Creation of Health Facility catchment areas to estimate community-level incidence from HF-level data 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5B7B8-4761-4265-BC09-9E1A136C29F6}"/>
              </a:ext>
            </a:extLst>
          </p:cNvPr>
          <p:cNvSpPr/>
          <p:nvPr/>
        </p:nvSpPr>
        <p:spPr>
          <a:xfrm>
            <a:off x="6248404" y="1828800"/>
            <a:ext cx="5494112" cy="55083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>
              <a:spcBef>
                <a:spcPts val="1000"/>
              </a:spcBef>
            </a:pPr>
            <a:endParaRPr lang="en-US" kern="1200">
              <a:solidFill>
                <a:srgbClr val="00205C"/>
              </a:solidFill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E0E61-8BA8-B39D-287E-1B5E33736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4" t="-1403" r="7343" b="-1634"/>
          <a:stretch/>
        </p:blipFill>
        <p:spPr>
          <a:xfrm>
            <a:off x="6024709" y="1905951"/>
            <a:ext cx="3282344" cy="4415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ADD02-3676-8F8D-22EC-7D0A0781B7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9" r="9099"/>
          <a:stretch/>
        </p:blipFill>
        <p:spPr>
          <a:xfrm>
            <a:off x="9339179" y="525326"/>
            <a:ext cx="1845738" cy="23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34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7D7E-39EC-083A-EF47-1E47DFC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Provincial-level population estimates</a:t>
            </a:r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8AD0C-957D-27D1-EFD5-84D27218D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498CD-B1D7-274A-FFFF-10CE47D2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3F4C1-6CAE-4241-F828-9A5DACC1C806}"/>
              </a:ext>
            </a:extLst>
          </p:cNvPr>
          <p:cNvSpPr txBox="1"/>
          <p:nvPr/>
        </p:nvSpPr>
        <p:spPr>
          <a:xfrm>
            <a:off x="2840854" y="5334772"/>
            <a:ext cx="9351146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2021, the male population in Me-</a:t>
            </a:r>
            <a:r>
              <a:rPr lang="en-US" dirty="0" err="1"/>
              <a:t>Zochi</a:t>
            </a:r>
            <a:r>
              <a:rPr lang="en-US" dirty="0"/>
              <a:t> was noticeably lower compared to other years.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1800" b="1" dirty="0">
                <a:latin typeface="Source Sans Pro" panose="020B0503030403020204" pitchFamily="34" charset="0"/>
              </a:rPr>
              <a:t>Feedback required from PNCM: </a:t>
            </a:r>
            <a:r>
              <a:rPr lang="en-US" sz="1400" b="1" dirty="0">
                <a:latin typeface="Source Sans Pro" panose="020B0503030403020204" pitchFamily="34" charset="0"/>
              </a:rPr>
              <a:t>Need to know where this was corrected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Fixed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3362CCF-E54A-425F-EB28-28E598097B1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338146"/>
          <a:ext cx="11277600" cy="38137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57035">
                  <a:extLst>
                    <a:ext uri="{9D8B030D-6E8A-4147-A177-3AD203B41FA5}">
                      <a16:colId xmlns:a16="http://schemas.microsoft.com/office/drawing/2014/main" val="3369846350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74928684"/>
                    </a:ext>
                  </a:extLst>
                </a:gridCol>
                <a:gridCol w="1222389">
                  <a:extLst>
                    <a:ext uri="{9D8B030D-6E8A-4147-A177-3AD203B41FA5}">
                      <a16:colId xmlns:a16="http://schemas.microsoft.com/office/drawing/2014/main" val="2183395724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1065053746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1313145809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1886091149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1425996611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2314635987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3058448668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3347706314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3949680509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4115843208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3933704808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1959347433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1594129383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2099668223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4078476457"/>
                    </a:ext>
                  </a:extLst>
                </a:gridCol>
                <a:gridCol w="581136">
                  <a:extLst>
                    <a:ext uri="{9D8B030D-6E8A-4147-A177-3AD203B41FA5}">
                      <a16:colId xmlns:a16="http://schemas.microsoft.com/office/drawing/2014/main" val="1781020480"/>
                    </a:ext>
                  </a:extLst>
                </a:gridCol>
              </a:tblGrid>
              <a:tr h="5448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Nome do </a:t>
                      </a:r>
                      <a:r>
                        <a:rPr lang="en-US" sz="1400" b="1" u="none" strike="noStrike" err="1">
                          <a:effectLst/>
                        </a:rPr>
                        <a:t>distrito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err="1">
                          <a:effectLst/>
                        </a:rPr>
                        <a:t>Ano</a:t>
                      </a:r>
                      <a:r>
                        <a:rPr lang="en-US" sz="1400" b="1" u="none" strike="noStrike">
                          <a:effectLst/>
                        </a:rPr>
                        <a:t>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err="1">
                          <a:effectLst/>
                        </a:rPr>
                        <a:t>População</a:t>
                      </a:r>
                      <a:r>
                        <a:rPr lang="en-US" sz="1400" b="1" u="none" strike="noStrike">
                          <a:effectLst/>
                        </a:rPr>
                        <a:t> </a:t>
                      </a:r>
                      <a:r>
                        <a:rPr lang="en-US" sz="1400" b="1" u="none" strike="noStrike" err="1">
                          <a:effectLst/>
                        </a:rPr>
                        <a:t>todas</a:t>
                      </a:r>
                      <a:r>
                        <a:rPr lang="en-US" sz="1400" b="1" u="none" strike="noStrike">
                          <a:effectLst/>
                        </a:rPr>
                        <a:t> as </a:t>
                      </a:r>
                      <a:r>
                        <a:rPr lang="en-US" sz="1400" b="1" u="none" strike="noStrike" err="1">
                          <a:effectLst/>
                        </a:rPr>
                        <a:t>idades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0-4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5-9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10-14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15-19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20-24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25-29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30-34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35-39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40-44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45-49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50-54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55-59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60-64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65-69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70+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5214765"/>
                  </a:ext>
                </a:extLst>
              </a:tr>
              <a:tr h="5448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Me-</a:t>
                      </a:r>
                      <a:r>
                        <a:rPr lang="en-US" sz="1400" u="none" strike="noStrike" err="1">
                          <a:effectLst/>
                        </a:rPr>
                        <a:t>Zochi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2020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err="1">
                          <a:effectLst/>
                        </a:rPr>
                        <a:t>Homens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3,970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3,832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3,394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3,082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2,496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2,017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1,575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1,279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1,009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760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666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488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451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327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680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278426"/>
                  </a:ext>
                </a:extLst>
              </a:tr>
              <a:tr h="5448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Me-Zochi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2020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err="1">
                          <a:effectLst/>
                        </a:rPr>
                        <a:t>Mulheres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4,260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4,173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3,545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3,101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2,726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2,202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1,855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1,475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1,177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955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807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610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528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381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964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939495"/>
                  </a:ext>
                </a:extLst>
              </a:tr>
              <a:tr h="5448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Me-</a:t>
                      </a:r>
                      <a:r>
                        <a:rPr lang="en-US" sz="1400" b="1" u="none" strike="noStrike" err="1">
                          <a:effectLst/>
                        </a:rPr>
                        <a:t>Zochi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1" u="none" strike="noStrike">
                          <a:effectLst/>
                        </a:rPr>
                        <a:t>2021</a:t>
                      </a:r>
                      <a:endParaRPr lang="en-CN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err="1">
                          <a:effectLst/>
                        </a:rPr>
                        <a:t>Homens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408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394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349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317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257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207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162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131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104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78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68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50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46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34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b="1" u="none" strike="noStrike">
                          <a:effectLst/>
                        </a:rPr>
                        <a:t>70</a:t>
                      </a:r>
                      <a:endParaRPr lang="en-CN" sz="12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7817552"/>
                  </a:ext>
                </a:extLst>
              </a:tr>
              <a:tr h="5448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Me-Zochi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2021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Mulheres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4,047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3,965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3,369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2,947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2,591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2,091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1,761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1,401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1,119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907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767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579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502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362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916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6284055"/>
                  </a:ext>
                </a:extLst>
              </a:tr>
              <a:tr h="5448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Me-Zochi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2022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Homens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4,165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4,020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3,561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3,233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2,619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2,115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1,652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1,341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1,058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797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698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512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474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343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714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931696"/>
                  </a:ext>
                </a:extLst>
              </a:tr>
              <a:tr h="5448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Me-Zochi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2022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Mulheres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4,132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4,047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3,439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3,008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2,644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2,135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1,799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1,431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1,142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926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783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591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512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370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200" u="none" strike="noStrike">
                          <a:effectLst/>
                        </a:rPr>
                        <a:t>935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6702" marR="6702" marT="670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6705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191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8A9B5-774F-6231-E99F-C4F56471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FBAFD-2063-5752-884A-F85CE378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EE40E4-C96B-6A9C-FD02-4E5A8D2B2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00" y="0"/>
            <a:ext cx="10135000" cy="68449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5BE7C2-CC1A-F386-A6C7-7CB1E71C7344}"/>
              </a:ext>
            </a:extLst>
          </p:cNvPr>
          <p:cNvSpPr/>
          <p:nvPr/>
        </p:nvSpPr>
        <p:spPr>
          <a:xfrm rot="1608193">
            <a:off x="1034584" y="2543943"/>
            <a:ext cx="1736240" cy="4189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9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7457-A038-F3BE-6B06-8E04252B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Health Faci</a:t>
            </a:r>
            <a:r>
              <a:rPr lang="en-US"/>
              <a:t>li</a:t>
            </a:r>
            <a:r>
              <a:rPr lang="en-CN"/>
              <a:t>ties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ED654-36EC-4EA5-0FB2-B2B183F7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DCCCC-B1E2-B278-176A-C4E8A224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93336-7662-5F2E-2FC9-367C6B96DC6D}"/>
              </a:ext>
            </a:extLst>
          </p:cNvPr>
          <p:cNvSpPr txBox="1"/>
          <p:nvPr/>
        </p:nvSpPr>
        <p:spPr>
          <a:xfrm>
            <a:off x="457200" y="1445697"/>
            <a:ext cx="1052447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b="1">
                <a:solidFill>
                  <a:srgbClr val="00205C"/>
                </a:solidFill>
                <a:latin typeface="Source Sans Pro" panose="020B0503030403020204" pitchFamily="34" charset="0"/>
              </a:rPr>
              <a:t>HFs without routine data</a:t>
            </a:r>
            <a:endParaRPr lang="en-CN" b="1">
              <a:solidFill>
                <a:srgbClr val="00205C"/>
              </a:solidFill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>
              <a:solidFill>
                <a:srgbClr val="333333"/>
              </a:solidFill>
              <a:highlight>
                <a:srgbClr val="00FF00"/>
              </a:highlight>
              <a:latin typeface="Source Sans Pro" panose="020B0503030403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Agua Grande – HAM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Agua Grande - </a:t>
            </a:r>
            <a:r>
              <a:rPr lang="en-US" sz="2000" err="1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Serviço</a:t>
            </a:r>
            <a:r>
              <a:rPr lang="en-US" sz="2000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 de </a:t>
            </a:r>
            <a:r>
              <a:rPr lang="en-US" sz="2000" err="1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saude</a:t>
            </a:r>
            <a:r>
              <a:rPr lang="en-US" sz="2000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 </a:t>
            </a:r>
            <a:r>
              <a:rPr lang="en-US" sz="2000" err="1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reprodutivaSR</a:t>
            </a:r>
            <a:endParaRPr lang="en-US" sz="2000">
              <a:solidFill>
                <a:srgbClr val="333333"/>
              </a:solidFill>
              <a:latin typeface="Source Sans Pro" panose="020B0503030403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Mezochi</a:t>
            </a:r>
            <a:r>
              <a:rPr lang="en-US" sz="2000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 – Uba Budo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Cantagalo</a:t>
            </a:r>
            <a:r>
              <a:rPr lang="en-US" sz="2000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 - Uba Budo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Princepe</a:t>
            </a:r>
            <a:r>
              <a:rPr lang="en-US" sz="2000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 – </a:t>
            </a:r>
            <a:r>
              <a:rPr lang="en-US" sz="2000" err="1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Posto</a:t>
            </a:r>
            <a:r>
              <a:rPr lang="en-US" sz="2000">
                <a:solidFill>
                  <a:srgbClr val="333333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 SSR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>
              <a:solidFill>
                <a:srgbClr val="333333"/>
              </a:solidFill>
              <a:highlight>
                <a:srgbClr val="00FF00"/>
              </a:highlight>
              <a:latin typeface="Source Sans Pro" panose="020B0503030403020204" pitchFamily="34" charset="0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>
              <a:solidFill>
                <a:srgbClr val="333333"/>
              </a:solidFill>
              <a:effectLst/>
              <a:highlight>
                <a:srgbClr val="00FF00"/>
              </a:highlight>
              <a:latin typeface="Source Sans Pro" panose="020B0503030403020204" pitchFamily="34" charset="0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>
              <a:solidFill>
                <a:srgbClr val="333333"/>
              </a:solidFill>
              <a:effectLst/>
              <a:highlight>
                <a:srgbClr val="00FF00"/>
              </a:highlight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08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8A9B5-774F-6231-E99F-C4F56471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FBAFD-2063-5752-884A-F85CE378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EE40E4-C96B-6A9C-FD02-4E5A8D2B2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00" y="0"/>
            <a:ext cx="10135000" cy="68449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5BE7C2-CC1A-F386-A6C7-7CB1E71C7344}"/>
              </a:ext>
            </a:extLst>
          </p:cNvPr>
          <p:cNvSpPr/>
          <p:nvPr/>
        </p:nvSpPr>
        <p:spPr>
          <a:xfrm rot="5400000">
            <a:off x="6297563" y="-575364"/>
            <a:ext cx="1736240" cy="79956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43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A02E-AEEE-3B04-F97D-D3190998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Matching of localities with all databases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70B46-C8CD-143E-6274-16E5538A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A049D-C907-0050-9112-367F7237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FF8C6-8939-38E5-67EF-2965B7BE2C69}"/>
              </a:ext>
            </a:extLst>
          </p:cNvPr>
          <p:cNvSpPr txBox="1"/>
          <p:nvPr/>
        </p:nvSpPr>
        <p:spPr>
          <a:xfrm>
            <a:off x="457200" y="1445697"/>
            <a:ext cx="10524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b="1">
                <a:solidFill>
                  <a:srgbClr val="00205C"/>
                </a:solidFill>
                <a:latin typeface="Source Sans Pro" panose="020B0503030403020204" pitchFamily="34" charset="0"/>
              </a:rPr>
              <a:t>Databases with locality names that cannot be matched to the localities shapefile</a:t>
            </a:r>
            <a:endParaRPr lang="en-CN" b="1">
              <a:solidFill>
                <a:srgbClr val="00205C"/>
              </a:solidFill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>
              <a:solidFill>
                <a:srgbClr val="333333"/>
              </a:solidFill>
              <a:highlight>
                <a:srgbClr val="00FF00"/>
              </a:highlight>
              <a:latin typeface="Source Sans Pro" panose="020B0503030403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shapefile_data_management_STP.xlsx</a:t>
            </a:r>
            <a:endParaRPr lang="en-US" sz="1400">
              <a:solidFill>
                <a:srgbClr val="FF0000"/>
              </a:solidFill>
              <a:highlight>
                <a:srgbClr val="00FF00"/>
              </a:highlight>
              <a:latin typeface="Source Sans Pro" panose="020B0503030403020204" pitchFamily="34" charset="0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>
              <a:solidFill>
                <a:srgbClr val="333333"/>
              </a:solidFill>
              <a:effectLst/>
              <a:highlight>
                <a:srgbClr val="00FF00"/>
              </a:highlight>
              <a:latin typeface="Source Sans Pro" panose="020B0503030403020204" pitchFamily="34" charset="0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>
              <a:solidFill>
                <a:srgbClr val="333333"/>
              </a:solidFill>
              <a:effectLst/>
              <a:highlight>
                <a:srgbClr val="00FF00"/>
              </a:highlight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8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2B76-5134-4FF9-32E9-863B7A6D0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Data Collect</a:t>
            </a:r>
            <a:r>
              <a:rPr lang="en-US"/>
              <a:t>ion</a:t>
            </a:r>
            <a:endParaRPr lang="en-CN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121C4B1-5FE0-C059-7DDC-F22AC2545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79976" y="1391406"/>
          <a:ext cx="7812023" cy="42265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43180">
                  <a:extLst>
                    <a:ext uri="{9D8B030D-6E8A-4147-A177-3AD203B41FA5}">
                      <a16:colId xmlns:a16="http://schemas.microsoft.com/office/drawing/2014/main" val="4176715679"/>
                    </a:ext>
                  </a:extLst>
                </a:gridCol>
                <a:gridCol w="1856281">
                  <a:extLst>
                    <a:ext uri="{9D8B030D-6E8A-4147-A177-3AD203B41FA5}">
                      <a16:colId xmlns:a16="http://schemas.microsoft.com/office/drawing/2014/main" val="1683541459"/>
                    </a:ext>
                  </a:extLst>
                </a:gridCol>
                <a:gridCol w="1856281">
                  <a:extLst>
                    <a:ext uri="{9D8B030D-6E8A-4147-A177-3AD203B41FA5}">
                      <a16:colId xmlns:a16="http://schemas.microsoft.com/office/drawing/2014/main" val="82873483"/>
                    </a:ext>
                  </a:extLst>
                </a:gridCol>
                <a:gridCol w="1856281">
                  <a:extLst>
                    <a:ext uri="{9D8B030D-6E8A-4147-A177-3AD203B41FA5}">
                      <a16:colId xmlns:a16="http://schemas.microsoft.com/office/drawing/2014/main" val="240138779"/>
                    </a:ext>
                  </a:extLst>
                </a:gridCol>
              </a:tblGrid>
              <a:tr h="564403"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  <a:r>
                        <a:rPr lang="en-CN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Unit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</a:t>
                      </a:r>
                      <a:r>
                        <a:rPr lang="en-CN"/>
                        <a:t>ime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Disaggregation</a:t>
                      </a:r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180489"/>
                  </a:ext>
                </a:extLst>
              </a:tr>
              <a:tr h="688770">
                <a:tc>
                  <a:txBody>
                    <a:bodyPr/>
                    <a:lstStyle/>
                    <a:p>
                      <a:r>
                        <a:rPr lang="en-US"/>
                        <a:t>P</a:t>
                      </a:r>
                      <a:r>
                        <a:rPr lang="en-CN"/>
                        <a:t>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District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2018 - 2023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  <a:r>
                        <a:rPr lang="en-CN"/>
                        <a:t>ive years as age group, sex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32436"/>
                  </a:ext>
                </a:extLst>
              </a:tr>
              <a:tr h="564403">
                <a:tc>
                  <a:txBody>
                    <a:bodyPr/>
                    <a:lstStyle/>
                    <a:p>
                      <a:r>
                        <a:rPr lang="en-CN"/>
                        <a:t>Population-adm3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Locality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2012 - 2023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  <a:r>
                        <a:rPr lang="en-CN"/>
                        <a:t>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51095"/>
                  </a:ext>
                </a:extLst>
              </a:tr>
              <a:tr h="564403"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  <a:r>
                        <a:rPr lang="en-CN"/>
                        <a:t>outine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Health Facilities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2018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–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2021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&lt;5, &gt;5, Pregnant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7352"/>
                  </a:ext>
                </a:extLst>
              </a:tr>
              <a:tr h="564403">
                <a:tc>
                  <a:txBody>
                    <a:bodyPr/>
                    <a:lstStyle/>
                    <a:p>
                      <a:r>
                        <a:rPr lang="en-US"/>
                        <a:t>Foci classification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Locality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2018 –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365 adm3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277325"/>
                  </a:ext>
                </a:extLst>
              </a:tr>
              <a:tr h="564403">
                <a:tc>
                  <a:txBody>
                    <a:bodyPr/>
                    <a:lstStyle/>
                    <a:p>
                      <a:r>
                        <a:rPr lang="en-CN"/>
                        <a:t>Passive case</a:t>
                      </a:r>
                      <a:r>
                        <a:rPr lang="en-US"/>
                        <a:t> detection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Individual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  <a:r>
                        <a:rPr lang="en-CN"/>
                        <a:t>ase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63232"/>
                  </a:ext>
                </a:extLst>
              </a:tr>
              <a:tr h="564403">
                <a:tc>
                  <a:txBody>
                    <a:bodyPr/>
                    <a:lstStyle/>
                    <a:p>
                      <a:r>
                        <a:rPr lang="en-US"/>
                        <a:t>Rea</a:t>
                      </a:r>
                      <a:r>
                        <a:rPr lang="en-CN"/>
                        <a:t>ctive </a:t>
                      </a:r>
                      <a:r>
                        <a:rPr lang="en-US"/>
                        <a:t>case detection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Individual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  <a:r>
                        <a:rPr lang="en-CN"/>
                        <a:t>ase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56796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2B303-04D0-7A4B-75B1-F971199F5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/>
              <a:t>Demographic and Epidemiological data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/>
              <a:t>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Monthly aggregated routine data</a:t>
            </a:r>
            <a:endParaRPr lang="en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</a:t>
            </a:r>
            <a:r>
              <a:rPr lang="en-CN"/>
              <a:t>ase</a:t>
            </a:r>
            <a:r>
              <a:rPr lang="en-US"/>
              <a:t>-</a:t>
            </a:r>
            <a:r>
              <a:rPr lang="en-CN"/>
              <a:t>lev</a:t>
            </a:r>
            <a:r>
              <a:rPr lang="en-US" err="1"/>
              <a:t>el</a:t>
            </a:r>
            <a:r>
              <a:rPr lang="en-CN"/>
              <a:t> data</a:t>
            </a:r>
            <a:r>
              <a:rPr lang="en-US"/>
              <a:t> from passive and reactive surveillance systems</a:t>
            </a:r>
            <a:endParaRPr lang="en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Foci classification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288A2-01AF-5E66-4D92-FF73B05C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86C4-BC3F-731B-E043-E951BE66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9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2B76-5134-4FF9-32E9-863B7A6D0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Data Collect</a:t>
            </a:r>
            <a:r>
              <a:rPr lang="en-US"/>
              <a:t>ion</a:t>
            </a:r>
            <a:endParaRPr lang="en-CN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121C4B1-5FE0-C059-7DDC-F22AC2545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59348" y="1315729"/>
          <a:ext cx="7832652" cy="430221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8163">
                  <a:extLst>
                    <a:ext uri="{9D8B030D-6E8A-4147-A177-3AD203B41FA5}">
                      <a16:colId xmlns:a16="http://schemas.microsoft.com/office/drawing/2014/main" val="4176715679"/>
                    </a:ext>
                  </a:extLst>
                </a:gridCol>
                <a:gridCol w="1958163">
                  <a:extLst>
                    <a:ext uri="{9D8B030D-6E8A-4147-A177-3AD203B41FA5}">
                      <a16:colId xmlns:a16="http://schemas.microsoft.com/office/drawing/2014/main" val="1683541459"/>
                    </a:ext>
                  </a:extLst>
                </a:gridCol>
                <a:gridCol w="1958163">
                  <a:extLst>
                    <a:ext uri="{9D8B030D-6E8A-4147-A177-3AD203B41FA5}">
                      <a16:colId xmlns:a16="http://schemas.microsoft.com/office/drawing/2014/main" val="82873483"/>
                    </a:ext>
                  </a:extLst>
                </a:gridCol>
                <a:gridCol w="1958163">
                  <a:extLst>
                    <a:ext uri="{9D8B030D-6E8A-4147-A177-3AD203B41FA5}">
                      <a16:colId xmlns:a16="http://schemas.microsoft.com/office/drawing/2014/main" val="240138779"/>
                    </a:ext>
                  </a:extLst>
                </a:gridCol>
              </a:tblGrid>
              <a:tr h="564403"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  <a:r>
                        <a:rPr lang="en-CN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Unit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</a:t>
                      </a:r>
                      <a:r>
                        <a:rPr lang="en-CN"/>
                        <a:t>ime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Disaggregation</a:t>
                      </a:r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180489"/>
                  </a:ext>
                </a:extLst>
              </a:tr>
              <a:tr h="564403">
                <a:tc>
                  <a:txBody>
                    <a:bodyPr/>
                    <a:lstStyle/>
                    <a:p>
                      <a:r>
                        <a:rPr lang="en-CN"/>
                        <a:t>Routine Intervention</a:t>
                      </a:r>
                      <a:r>
                        <a:rPr lang="en-US"/>
                        <a:t>s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Health Facilities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2018 –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Monthly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7352"/>
                  </a:ext>
                </a:extLst>
              </a:tr>
              <a:tr h="564403">
                <a:tc>
                  <a:txBody>
                    <a:bodyPr/>
                    <a:lstStyle/>
                    <a:p>
                      <a:r>
                        <a:rPr lang="en-CN"/>
                        <a:t>IRS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Localities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2019 –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277325"/>
                  </a:ext>
                </a:extLst>
              </a:tr>
              <a:tr h="564403">
                <a:tc>
                  <a:txBody>
                    <a:bodyPr/>
                    <a:lstStyle/>
                    <a:p>
                      <a:r>
                        <a:rPr lang="en-CN"/>
                        <a:t>ITNs Mass Campaign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Province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2022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63232"/>
                  </a:ext>
                </a:extLst>
              </a:tr>
              <a:tr h="564403">
                <a:tc>
                  <a:txBody>
                    <a:bodyPr/>
                    <a:lstStyle/>
                    <a:p>
                      <a:r>
                        <a:rPr lang="en-CN"/>
                        <a:t>LSM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Localities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2021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567962"/>
                  </a:ext>
                </a:extLst>
              </a:tr>
              <a:tr h="688770">
                <a:tc>
                  <a:txBody>
                    <a:bodyPr/>
                    <a:lstStyle/>
                    <a:p>
                      <a:r>
                        <a:rPr lang="en-US"/>
                        <a:t>Vector abundance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District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2018 - 2022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Adult mosquito, Pupa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24309"/>
                  </a:ext>
                </a:extLst>
              </a:tr>
              <a:tr h="564403">
                <a:tc>
                  <a:txBody>
                    <a:bodyPr/>
                    <a:lstStyle/>
                    <a:p>
                      <a:r>
                        <a:rPr lang="en-US"/>
                        <a:t>Insecticide</a:t>
                      </a:r>
                      <a:r>
                        <a:rPr lang="en-CN"/>
                        <a:t> 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District</a:t>
                      </a:r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/>
                        <a:t>2018 –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391436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2B303-04D0-7A4B-75B1-F971199F5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/>
              <a:t>Malaria transmission determinants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Historical </a:t>
            </a:r>
            <a:r>
              <a:rPr lang="en-US" err="1"/>
              <a:t>i</a:t>
            </a:r>
            <a:r>
              <a:rPr lang="en-CN"/>
              <a:t>ntervention</a:t>
            </a:r>
            <a:r>
              <a:rPr lang="en-US"/>
              <a:t> implementation</a:t>
            </a:r>
            <a:endParaRPr lang="en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Entomological information</a:t>
            </a:r>
            <a:endParaRPr lang="en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Insecticide</a:t>
            </a:r>
            <a:r>
              <a:rPr lang="en-CN"/>
              <a:t> resistance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288A2-01AF-5E66-4D92-FF73B05C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86C4-BC3F-731B-E043-E951BE66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8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8A9B5-774F-6231-E99F-C4F56471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FBAFD-2063-5752-884A-F85CE378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EE40E4-C96B-6A9C-FD02-4E5A8D2B2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00" y="0"/>
            <a:ext cx="10135000" cy="6844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5E6EAE-4043-5CDD-6D62-9BFC2599A222}"/>
              </a:ext>
            </a:extLst>
          </p:cNvPr>
          <p:cNvSpPr txBox="1"/>
          <p:nvPr/>
        </p:nvSpPr>
        <p:spPr>
          <a:xfrm>
            <a:off x="313354" y="29640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>
                <a:solidFill>
                  <a:srgbClr val="002060"/>
                </a:solidFill>
                <a:latin typeface="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93226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4D05-1260-B051-EE4B-FAD2CF09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8FBE0-9E56-0182-BC25-57B40E30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Administrative boundary map that represents the unit of analysis</a:t>
            </a:r>
          </a:p>
          <a:p>
            <a:r>
              <a:rPr lang="en-US" sz="1800"/>
              <a:t>Health facility catchment areas </a:t>
            </a:r>
            <a:endParaRPr lang="en-CN" sz="1800"/>
          </a:p>
          <a:p>
            <a:r>
              <a:rPr lang="en-CN" sz="1800"/>
              <a:t>Routine </a:t>
            </a:r>
            <a:r>
              <a:rPr lang="en-US" sz="1800"/>
              <a:t>malaria </a:t>
            </a:r>
            <a:r>
              <a:rPr lang="en-CN" sz="1800"/>
              <a:t>data</a:t>
            </a:r>
          </a:p>
          <a:p>
            <a:r>
              <a:rPr lang="en-CN" sz="1800"/>
              <a:t>Interventions</a:t>
            </a:r>
          </a:p>
          <a:p>
            <a:r>
              <a:rPr lang="en-CN" sz="1800"/>
              <a:t>Other contextual factors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A0992-B507-508B-42C3-23750F43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1E498-F85B-9C3F-F753-8A9D0230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0E4F-261B-D5DD-9AB2-886C0E7C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Fix shapefile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2F3F1C-56BC-6294-8D57-6F3C56D9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3E789-802F-D897-FE9D-9DB7B3E7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A map of a large island&#10;&#10;Description automatically generated">
            <a:extLst>
              <a:ext uri="{FF2B5EF4-FFF2-40B4-BE49-F238E27FC236}">
                <a16:creationId xmlns:a16="http://schemas.microsoft.com/office/drawing/2014/main" id="{5423F7C7-A801-A6F4-F54C-64B3172D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36" y="580002"/>
            <a:ext cx="4768727" cy="62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4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4787-A3B2-438F-893E-285DB8293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420100" cy="100488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800" kern="1200">
                <a:ea typeface="+mj-ea"/>
                <a:cs typeface="+mj-cs"/>
              </a:rPr>
              <a:t>Administrative boundaries and distribution of Health Facilities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3E5EE-C0C6-4C45-B4F4-9D36AA7F4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661" y="1963241"/>
            <a:ext cx="4222589" cy="3900970"/>
          </a:xfrm>
        </p:spPr>
        <p:txBody>
          <a:bodyPr vert="horz" lIns="0" tIns="0" rIns="0" bIns="0" rtlCol="0">
            <a:normAutofit fontScale="92500"/>
          </a:bodyPr>
          <a:lstStyle/>
          <a:p>
            <a:pPr marL="399415" indent="-285750"/>
            <a:r>
              <a:rPr lang="en-US" sz="1800"/>
              <a:t>Provinces: 2</a:t>
            </a:r>
          </a:p>
          <a:p>
            <a:pPr marL="399415" indent="-285750"/>
            <a:r>
              <a:rPr lang="en-US" sz="1800"/>
              <a:t>Districts: 7</a:t>
            </a:r>
          </a:p>
          <a:p>
            <a:pPr marL="856615" lvl="1" indent="-285750"/>
            <a:r>
              <a:rPr lang="en-US" sz="1800"/>
              <a:t>an additional entry labeled "CNE" in the dataset, which may represent the National Center for Endemic Diseases (CNE) in Sao Tome and Principe. </a:t>
            </a:r>
          </a:p>
          <a:p>
            <a:pPr marL="856615" lvl="1" indent="-285750"/>
            <a:r>
              <a:rPr lang="en-US" sz="1800"/>
              <a:t>Country</a:t>
            </a:r>
            <a:r>
              <a:rPr lang="zh-CN" altLang="en-US" sz="1800"/>
              <a:t> </a:t>
            </a:r>
            <a:r>
              <a:rPr lang="en-US" altLang="zh-CN" sz="1800"/>
              <a:t>need to confirm CNE</a:t>
            </a:r>
            <a:endParaRPr lang="en-US" sz="1800"/>
          </a:p>
          <a:p>
            <a:pPr marL="399415" indent="-285750"/>
            <a:r>
              <a:rPr lang="en-US" sz="1800">
                <a:solidFill>
                  <a:schemeClr val="accent3"/>
                </a:solidFill>
              </a:rPr>
              <a:t>Localities: 485 localities in shapefile</a:t>
            </a:r>
          </a:p>
          <a:p>
            <a:pPr marL="399415" indent="-285750"/>
            <a:r>
              <a:rPr lang="en-US" sz="1800"/>
              <a:t>Health facilities: </a:t>
            </a:r>
            <a:r>
              <a:rPr lang="en-US" altLang="zh-CN" sz="1800"/>
              <a:t>43</a:t>
            </a:r>
            <a:endParaRPr lang="en-US" sz="1800"/>
          </a:p>
          <a:p>
            <a:pPr marL="856615" lvl="1" indent="-285750"/>
            <a:r>
              <a:rPr lang="en-US" sz="1800"/>
              <a:t>Hospitals: 2</a:t>
            </a:r>
          </a:p>
          <a:p>
            <a:pPr marL="856615" lvl="1" indent="-285750"/>
            <a:r>
              <a:rPr lang="en-US" sz="1800"/>
              <a:t>Health Centers: 7</a:t>
            </a:r>
          </a:p>
          <a:p>
            <a:pPr marL="856615" lvl="1" indent="-285750"/>
            <a:r>
              <a:rPr lang="en-US" sz="1800"/>
              <a:t>Health Posts: 28</a:t>
            </a:r>
          </a:p>
          <a:p>
            <a:pPr marL="570865" lvl="1" indent="0">
              <a:buNone/>
            </a:pPr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A1B68AD-0D3D-23DD-D29A-F63D4A900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0172" y="6397384"/>
            <a:ext cx="5154592" cy="324091"/>
          </a:xfrm>
        </p:spPr>
        <p:txBody>
          <a:bodyPr/>
          <a:lstStyle/>
          <a:p>
            <a:pPr marL="0" algn="l" defTabSz="914400" rtl="0" eaLnBrk="1" latinLnBrk="0" hangingPunct="1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2945A06-A722-4B86-1B75-93DD2638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764" y="6397384"/>
            <a:ext cx="380035" cy="320675"/>
          </a:xfrm>
        </p:spPr>
        <p:txBody>
          <a:bodyPr/>
          <a:lstStyle/>
          <a:p>
            <a:pPr>
              <a:spcAft>
                <a:spcPts val="600"/>
              </a:spcAft>
            </a:pPr>
            <a:fld id="{714BF2E0-EE3B-6A4E-9FB9-82DE86E1F02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5B7B8-4761-4265-BC09-9E1A136C29F6}"/>
              </a:ext>
            </a:extLst>
          </p:cNvPr>
          <p:cNvSpPr/>
          <p:nvPr/>
        </p:nvSpPr>
        <p:spPr>
          <a:xfrm>
            <a:off x="6248404" y="1828800"/>
            <a:ext cx="5494112" cy="55083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>
              <a:spcBef>
                <a:spcPts val="1000"/>
              </a:spcBef>
            </a:pPr>
            <a:endParaRPr lang="en-US" kern="1200">
              <a:solidFill>
                <a:srgbClr val="00205C"/>
              </a:solidFill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9F9115-1D07-F9FE-B1C8-1DA239F1D63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553380"/>
            <a:ext cx="5486399" cy="550839"/>
          </a:xfrm>
        </p:spPr>
        <p:txBody>
          <a:bodyPr/>
          <a:lstStyle/>
          <a:p>
            <a:r>
              <a:rPr lang="en-US"/>
              <a:t>Unit of analysis: Localities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371F2-C860-7C4B-8FBA-7416812D9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7" t="3973" r="11989" b="2484"/>
          <a:stretch/>
        </p:blipFill>
        <p:spPr>
          <a:xfrm>
            <a:off x="4984594" y="1424444"/>
            <a:ext cx="3702205" cy="474619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84BE2-7616-0625-46D3-42DF6FD8D958}"/>
              </a:ext>
            </a:extLst>
          </p:cNvPr>
          <p:cNvGrpSpPr/>
          <p:nvPr/>
        </p:nvGrpSpPr>
        <p:grpSpPr>
          <a:xfrm>
            <a:off x="10106018" y="5217700"/>
            <a:ext cx="1248746" cy="978162"/>
            <a:chOff x="9754081" y="4392806"/>
            <a:chExt cx="1790700" cy="1402682"/>
          </a:xfrm>
        </p:grpSpPr>
        <p:pic>
          <p:nvPicPr>
            <p:cNvPr id="12" name="Picture 11" descr="A close-up of a logo&#10;&#10;Description automatically generated">
              <a:extLst>
                <a:ext uri="{FF2B5EF4-FFF2-40B4-BE49-F238E27FC236}">
                  <a16:creationId xmlns:a16="http://schemas.microsoft.com/office/drawing/2014/main" id="{83A91F1E-A696-DDE4-694C-6523B188E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4081" y="4392806"/>
              <a:ext cx="1790700" cy="927100"/>
            </a:xfrm>
            <a:prstGeom prst="rect">
              <a:avLst/>
            </a:prstGeom>
          </p:spPr>
        </p:pic>
        <p:pic>
          <p:nvPicPr>
            <p:cNvPr id="16" name="Picture 15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50D200A4-03CD-D4E5-7CF7-AF76EAF1C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4081" y="5363688"/>
              <a:ext cx="1562100" cy="431800"/>
            </a:xfrm>
            <a:prstGeom prst="rect">
              <a:avLst/>
            </a:prstGeom>
          </p:spPr>
        </p:pic>
      </p:grp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3B756493-DA30-2F27-01F2-A066AD3B3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955" y="749311"/>
            <a:ext cx="2869890" cy="31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2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ED654-36EC-4EA5-0FB2-B2B183F7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DCCCC-B1E2-B278-176A-C4E8A224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93336-7662-5F2E-2FC9-367C6B96DC6D}"/>
              </a:ext>
            </a:extLst>
          </p:cNvPr>
          <p:cNvSpPr txBox="1"/>
          <p:nvPr/>
        </p:nvSpPr>
        <p:spPr>
          <a:xfrm>
            <a:off x="457200" y="1790028"/>
            <a:ext cx="3790950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>
                <a:solidFill>
                  <a:schemeClr val="accent3"/>
                </a:solidFill>
                <a:latin typeface="Source Sans Pro" panose="020B0503030403020204" pitchFamily="34" charset="0"/>
              </a:rPr>
              <a:t>D</a:t>
            </a:r>
            <a:r>
              <a:rPr lang="en-CN">
                <a:solidFill>
                  <a:schemeClr val="accent3"/>
                </a:solidFill>
                <a:latin typeface="Source Sans Pro" panose="020B0503030403020204" pitchFamily="34" charset="0"/>
              </a:rPr>
              <a:t>uplicated Localities</a:t>
            </a:r>
          </a:p>
          <a:p>
            <a:pPr marL="399415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Source Sans Pro" panose="020B0503030403020204" pitchFamily="34" charset="0"/>
              </a:rPr>
              <a:t>There are </a:t>
            </a:r>
            <a:r>
              <a:rPr lang="en-CN" sz="1400">
                <a:latin typeface="Source Sans Pro" panose="020B0503030403020204" pitchFamily="34" charset="0"/>
              </a:rPr>
              <a:t>58</a:t>
            </a:r>
            <a:r>
              <a:rPr lang="en-US" sz="1400">
                <a:latin typeface="Source Sans Pro" panose="020B0503030403020204" pitchFamily="34" charset="0"/>
              </a:rPr>
              <a:t> duplicated </a:t>
            </a:r>
            <a:r>
              <a:rPr lang="en-CN" sz="1400">
                <a:latin typeface="Source Sans Pro" panose="020B0503030403020204" pitchFamily="34" charset="0"/>
              </a:rPr>
              <a:t> </a:t>
            </a:r>
            <a:r>
              <a:rPr lang="en-US" sz="1400">
                <a:latin typeface="Source Sans Pro" panose="020B0503030403020204" pitchFamily="34" charset="0"/>
              </a:rPr>
              <a:t>l</a:t>
            </a:r>
            <a:r>
              <a:rPr lang="en-CN" sz="1400">
                <a:latin typeface="Source Sans Pro" panose="020B0503030403020204" pitchFamily="34" charset="0"/>
              </a:rPr>
              <a:t>ocalities </a:t>
            </a:r>
            <a:r>
              <a:rPr lang="en-US" sz="1400">
                <a:latin typeface="Source Sans Pro" panose="020B0503030403020204" pitchFamily="34" charset="0"/>
              </a:rPr>
              <a:t>with</a:t>
            </a:r>
            <a:r>
              <a:rPr lang="en-CN" sz="1400">
                <a:latin typeface="Source Sans Pro" panose="020B0503030403020204" pitchFamily="34" charset="0"/>
              </a:rPr>
              <a:t> the same </a:t>
            </a:r>
            <a:r>
              <a:rPr lang="en-US" sz="1400">
                <a:latin typeface="Source Sans Pro" panose="020B0503030403020204" pitchFamily="34" charset="0"/>
              </a:rPr>
              <a:t>district-locality </a:t>
            </a:r>
            <a:r>
              <a:rPr lang="en-CN" sz="1400">
                <a:latin typeface="Source Sans Pro" panose="020B0503030403020204" pitchFamily="34" charset="0"/>
              </a:rPr>
              <a:t>combination</a:t>
            </a:r>
            <a:r>
              <a:rPr lang="en-US" sz="1400">
                <a:latin typeface="Source Sans Pro" panose="020B0503030403020204" pitchFamily="34" charset="0"/>
              </a:rPr>
              <a:t> in the shapefile (see map) </a:t>
            </a:r>
            <a:endParaRPr lang="en-CN" sz="1400">
              <a:latin typeface="Source Sans Pro" panose="020B0503030403020204" pitchFamily="34" charset="0"/>
            </a:endParaRPr>
          </a:p>
          <a:p>
            <a:pPr marL="399415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N" sz="1400">
                <a:latin typeface="Source Sans Pro" panose="020B0503030403020204" pitchFamily="34" charset="0"/>
              </a:rPr>
              <a:t>Some of them are adjacent to each other</a:t>
            </a:r>
            <a:r>
              <a:rPr lang="en-US" sz="1400">
                <a:latin typeface="Source Sans Pro" panose="020B0503030403020204" pitchFamily="34" charset="0"/>
              </a:rPr>
              <a:t>, but not always</a:t>
            </a:r>
          </a:p>
          <a:p>
            <a:pPr marL="113665" lvl="1">
              <a:spcBef>
                <a:spcPts val="1000"/>
              </a:spcBef>
            </a:pPr>
            <a:endParaRPr lang="en-US" sz="1400">
              <a:solidFill>
                <a:srgbClr val="FF0000"/>
              </a:solidFill>
              <a:latin typeface="Source Sans Pro" panose="020B0503030403020204" pitchFamily="34" charset="0"/>
            </a:endParaRPr>
          </a:p>
          <a:p>
            <a:pPr marL="113665" lvl="1">
              <a:spcBef>
                <a:spcPts val="1000"/>
              </a:spcBef>
            </a:pPr>
            <a:r>
              <a:rPr lang="en-US" b="1">
                <a:solidFill>
                  <a:srgbClr val="FF0000"/>
                </a:solidFill>
                <a:latin typeface="Source Sans Pro" panose="020B0503030403020204" pitchFamily="34" charset="0"/>
              </a:rPr>
              <a:t>Feedback required from PNCM: </a:t>
            </a:r>
            <a:endParaRPr lang="en-US" sz="1400" b="1">
              <a:solidFill>
                <a:srgbClr val="FF0000"/>
              </a:solidFill>
              <a:latin typeface="Source Sans Pro" panose="020B0503030403020204" pitchFamily="34" charset="0"/>
            </a:endParaRPr>
          </a:p>
          <a:p>
            <a:pPr marL="399415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Source Sans Pro" panose="020B0503030403020204" pitchFamily="34" charset="0"/>
              </a:rPr>
              <a:t>WHO</a:t>
            </a:r>
            <a:r>
              <a:rPr lang="en-CN" sz="1400">
                <a:latin typeface="Source Sans Pro" panose="020B0503030403020204" pitchFamily="34" charset="0"/>
              </a:rPr>
              <a:t> send</a:t>
            </a:r>
            <a:r>
              <a:rPr lang="en-US" sz="1400">
                <a:latin typeface="Source Sans Pro" panose="020B0503030403020204" pitchFamily="34" charset="0"/>
              </a:rPr>
              <a:t>s</a:t>
            </a:r>
            <a:r>
              <a:rPr lang="en-CN" sz="1400">
                <a:latin typeface="Source Sans Pro" panose="020B0503030403020204" pitchFamily="34" charset="0"/>
              </a:rPr>
              <a:t> the list of duplicated </a:t>
            </a:r>
            <a:r>
              <a:rPr lang="en-US" sz="1400">
                <a:latin typeface="Source Sans Pro" panose="020B0503030403020204" pitchFamily="34" charset="0"/>
              </a:rPr>
              <a:t>l</a:t>
            </a:r>
            <a:r>
              <a:rPr lang="en-CN" sz="1400">
                <a:latin typeface="Source Sans Pro" panose="020B0503030403020204" pitchFamily="34" charset="0"/>
              </a:rPr>
              <a:t>ocalities</a:t>
            </a:r>
            <a:endParaRPr lang="en-US" sz="1400">
              <a:latin typeface="Source Sans Pro" panose="020B0503030403020204" pitchFamily="34" charset="0"/>
            </a:endParaRPr>
          </a:p>
          <a:p>
            <a:pPr marL="399415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Source Sans Pro" panose="020B0503030403020204" pitchFamily="34" charset="0"/>
              </a:rPr>
              <a:t>PNCM</a:t>
            </a:r>
            <a:r>
              <a:rPr lang="en-CN" sz="1400">
                <a:latin typeface="Source Sans Pro" panose="020B0503030403020204" pitchFamily="34" charset="0"/>
              </a:rPr>
              <a:t> to confirm</a:t>
            </a:r>
            <a:r>
              <a:rPr lang="en-US" sz="1400">
                <a:latin typeface="Source Sans Pro" panose="020B0503030403020204" pitchFamily="34" charset="0"/>
              </a:rPr>
              <a:t> action to be taken regarding: </a:t>
            </a:r>
            <a:endParaRPr lang="en-CN" sz="1400">
              <a:latin typeface="Source Sans Pro" panose="020B0503030403020204" pitchFamily="34" charset="0"/>
            </a:endParaRPr>
          </a:p>
          <a:p>
            <a:pPr marL="913765" lvl="2" indent="-342900">
              <a:spcBef>
                <a:spcPts val="1000"/>
              </a:spcBef>
              <a:buAutoNum type="arabicPeriod"/>
            </a:pPr>
            <a:r>
              <a:rPr lang="en-US" sz="1400">
                <a:latin typeface="Source Sans Pro" panose="020B0503030403020204" pitchFamily="34" charset="0"/>
              </a:rPr>
              <a:t>Adjacent Duplicates</a:t>
            </a:r>
          </a:p>
          <a:p>
            <a:pPr marL="913765" lvl="2" indent="-342900">
              <a:spcBef>
                <a:spcPts val="1000"/>
              </a:spcBef>
              <a:buAutoNum type="arabicPeriod" startAt="2"/>
            </a:pPr>
            <a:r>
              <a:rPr lang="en-US" sz="1400">
                <a:latin typeface="Source Sans Pro" panose="020B0503030403020204" pitchFamily="34" charset="0"/>
              </a:rPr>
              <a:t>Non-Adjacent Duplicates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00DD66-4CC4-E99D-D0CF-C66CE681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6174419" cy="100488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800" kern="1200">
                <a:ea typeface="+mj-ea"/>
                <a:cs typeface="+mj-cs"/>
              </a:rPr>
              <a:t>Administrative boundaries and distribution of Health Facilities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5B7E2-1BE8-E666-7055-EEBE8DD04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 r="5679"/>
          <a:stretch/>
        </p:blipFill>
        <p:spPr>
          <a:xfrm>
            <a:off x="5261276" y="485781"/>
            <a:ext cx="6473523" cy="63722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A738DD-D698-ED3B-F2C9-25568B12D5C7}"/>
              </a:ext>
            </a:extLst>
          </p:cNvPr>
          <p:cNvSpPr/>
          <p:nvPr/>
        </p:nvSpPr>
        <p:spPr>
          <a:xfrm>
            <a:off x="8819391" y="2929466"/>
            <a:ext cx="397933" cy="143933"/>
          </a:xfrm>
          <a:prstGeom prst="rect">
            <a:avLst/>
          </a:prstGeom>
          <a:solidFill>
            <a:srgbClr val="DDEFF9">
              <a:alpha val="2235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6E7D39-3D6B-B89B-D733-DDB1245BE2C7}"/>
              </a:ext>
            </a:extLst>
          </p:cNvPr>
          <p:cNvSpPr/>
          <p:nvPr/>
        </p:nvSpPr>
        <p:spPr>
          <a:xfrm>
            <a:off x="8637359" y="4448051"/>
            <a:ext cx="397933" cy="143933"/>
          </a:xfrm>
          <a:prstGeom prst="rect">
            <a:avLst/>
          </a:prstGeom>
          <a:solidFill>
            <a:srgbClr val="DDEFF9">
              <a:alpha val="2235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CF2F1-27D4-F0A8-92B3-BE408AC09325}"/>
              </a:ext>
            </a:extLst>
          </p:cNvPr>
          <p:cNvSpPr/>
          <p:nvPr/>
        </p:nvSpPr>
        <p:spPr>
          <a:xfrm>
            <a:off x="9094561" y="4638024"/>
            <a:ext cx="397933" cy="143933"/>
          </a:xfrm>
          <a:prstGeom prst="rect">
            <a:avLst/>
          </a:prstGeom>
          <a:solidFill>
            <a:srgbClr val="DDEFF9">
              <a:alpha val="2235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415439-5086-54A3-09C2-8AA494842C8C}"/>
              </a:ext>
            </a:extLst>
          </p:cNvPr>
          <p:cNvSpPr/>
          <p:nvPr/>
        </p:nvSpPr>
        <p:spPr>
          <a:xfrm>
            <a:off x="7976959" y="4143251"/>
            <a:ext cx="397933" cy="1439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B35F2-9661-2F0E-116B-E03B1B0D27C4}"/>
              </a:ext>
            </a:extLst>
          </p:cNvPr>
          <p:cNvSpPr/>
          <p:nvPr/>
        </p:nvSpPr>
        <p:spPr>
          <a:xfrm>
            <a:off x="7538050" y="4683937"/>
            <a:ext cx="397933" cy="1439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D95115-C8C9-9C9D-7E05-E31F6A8FE4C2}"/>
              </a:ext>
            </a:extLst>
          </p:cNvPr>
          <p:cNvSpPr/>
          <p:nvPr/>
        </p:nvSpPr>
        <p:spPr>
          <a:xfrm>
            <a:off x="8527700" y="2696505"/>
            <a:ext cx="490659" cy="143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F7900-4D63-8250-4B98-AC7D2F1E722F}"/>
              </a:ext>
            </a:extLst>
          </p:cNvPr>
          <p:cNvSpPr/>
          <p:nvPr/>
        </p:nvSpPr>
        <p:spPr>
          <a:xfrm>
            <a:off x="8778826" y="3787851"/>
            <a:ext cx="490659" cy="143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4F97C-5273-0305-38EF-C78FAD002C48}"/>
              </a:ext>
            </a:extLst>
          </p:cNvPr>
          <p:cNvSpPr/>
          <p:nvPr/>
        </p:nvSpPr>
        <p:spPr>
          <a:xfrm>
            <a:off x="7858832" y="1542393"/>
            <a:ext cx="490659" cy="1439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BEBC-8112-1277-4F06-C68AD903EBF3}"/>
              </a:ext>
            </a:extLst>
          </p:cNvPr>
          <p:cNvSpPr/>
          <p:nvPr/>
        </p:nvSpPr>
        <p:spPr>
          <a:xfrm>
            <a:off x="9077627" y="2243865"/>
            <a:ext cx="490659" cy="1439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58B505-6DF6-9A09-767D-26F2A4800DAF}"/>
              </a:ext>
            </a:extLst>
          </p:cNvPr>
          <p:cNvSpPr/>
          <p:nvPr/>
        </p:nvSpPr>
        <p:spPr>
          <a:xfrm>
            <a:off x="9526905" y="1375169"/>
            <a:ext cx="490659" cy="14393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8921DA-5724-F939-75A0-30A18512805D}"/>
              </a:ext>
            </a:extLst>
          </p:cNvPr>
          <p:cNvSpPr/>
          <p:nvPr/>
        </p:nvSpPr>
        <p:spPr>
          <a:xfrm>
            <a:off x="9696239" y="1933968"/>
            <a:ext cx="490659" cy="14393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EB6AFF-02DF-33A8-E5A9-2BF25CAABAA9}"/>
              </a:ext>
            </a:extLst>
          </p:cNvPr>
          <p:cNvSpPr/>
          <p:nvPr/>
        </p:nvSpPr>
        <p:spPr>
          <a:xfrm>
            <a:off x="8464204" y="2929466"/>
            <a:ext cx="291693" cy="143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EA64BD-9A9E-E84F-186A-ECF9CACD26B9}"/>
              </a:ext>
            </a:extLst>
          </p:cNvPr>
          <p:cNvSpPr/>
          <p:nvPr/>
        </p:nvSpPr>
        <p:spPr>
          <a:xfrm>
            <a:off x="9139213" y="3877018"/>
            <a:ext cx="420606" cy="324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7771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O_palette">
      <a:dk1>
        <a:srgbClr val="000000"/>
      </a:dk1>
      <a:lt1>
        <a:srgbClr val="FFFFFF"/>
      </a:lt1>
      <a:dk2>
        <a:srgbClr val="00205C"/>
      </a:dk2>
      <a:lt2>
        <a:srgbClr val="E7E6E6"/>
      </a:lt2>
      <a:accent1>
        <a:srgbClr val="0099DD"/>
      </a:accent1>
      <a:accent2>
        <a:srgbClr val="F16829"/>
      </a:accent2>
      <a:accent3>
        <a:srgbClr val="F3A81C"/>
      </a:accent3>
      <a:accent4>
        <a:srgbClr val="A6228C"/>
      </a:accent4>
      <a:accent5>
        <a:srgbClr val="5B2C86"/>
      </a:accent5>
      <a:accent6>
        <a:srgbClr val="80BC5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O-PPT-template_2023[81]  -  Read-Only" id="{5B30F077-D582-9440-B10D-A3534D1E7EED}" vid="{B25EED41-C8F0-5E4D-8B04-B5FB71B6E4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1095</Words>
  <Application>Microsoft Macintosh PowerPoint</Application>
  <PresentationFormat>Widescreen</PresentationFormat>
  <Paragraphs>455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Source Sans Pro</vt:lpstr>
      <vt:lpstr>Wingdings</vt:lpstr>
      <vt:lpstr>Office Theme</vt:lpstr>
      <vt:lpstr>PowerPoint Presentation</vt:lpstr>
      <vt:lpstr>Status of Analysis</vt:lpstr>
      <vt:lpstr>Data Collection</vt:lpstr>
      <vt:lpstr>Data Collection</vt:lpstr>
      <vt:lpstr>PowerPoint Presentation</vt:lpstr>
      <vt:lpstr>Data management</vt:lpstr>
      <vt:lpstr>Fix shapefile</vt:lpstr>
      <vt:lpstr>Administrative boundaries and distribution of Health Facilities</vt:lpstr>
      <vt:lpstr>Administrative boundaries and distribution of Health Facilities</vt:lpstr>
      <vt:lpstr>Administrative boundaries and distribution of Health Facilities</vt:lpstr>
      <vt:lpstr>Shapefile data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Shapefile data management</vt:lpstr>
      <vt:lpstr>Administrative boundaries and distribution of Health Facilities: List of Duplicated Localities: 58</vt:lpstr>
      <vt:lpstr>Health facility catchment areas</vt:lpstr>
      <vt:lpstr>Health facility catchment areas</vt:lpstr>
      <vt:lpstr>Provincial-level population estimates</vt:lpstr>
      <vt:lpstr>PowerPoint Presentation</vt:lpstr>
      <vt:lpstr>Health Facilities</vt:lpstr>
      <vt:lpstr>PowerPoint Presentation</vt:lpstr>
      <vt:lpstr>Matching of localities with all databases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ZHANG, Chunzhe</dc:creator>
  <cp:keywords/>
  <dc:description/>
  <cp:lastModifiedBy>ZHANG, Chunzhe</cp:lastModifiedBy>
  <cp:revision>1</cp:revision>
  <dcterms:created xsi:type="dcterms:W3CDTF">2023-11-02T16:05:24Z</dcterms:created>
  <dcterms:modified xsi:type="dcterms:W3CDTF">2023-11-02T16:08:16Z</dcterms:modified>
  <cp:category/>
</cp:coreProperties>
</file>